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9" r:id="rId7"/>
    <p:sldId id="263" r:id="rId8"/>
    <p:sldId id="264" r:id="rId9"/>
    <p:sldId id="265" r:id="rId10"/>
    <p:sldId id="267" r:id="rId11"/>
    <p:sldId id="291" r:id="rId12"/>
    <p:sldId id="261" r:id="rId13"/>
    <p:sldId id="272" r:id="rId14"/>
    <p:sldId id="273" r:id="rId15"/>
    <p:sldId id="274" r:id="rId16"/>
    <p:sldId id="275" r:id="rId17"/>
    <p:sldId id="281" r:id="rId18"/>
    <p:sldId id="280" r:id="rId19"/>
    <p:sldId id="282" r:id="rId20"/>
    <p:sldId id="290" r:id="rId21"/>
    <p:sldId id="286" r:id="rId22"/>
    <p:sldId id="289" r:id="rId23"/>
    <p:sldId id="285" r:id="rId24"/>
    <p:sldId id="287" r:id="rId25"/>
    <p:sldId id="288" r:id="rId26"/>
    <p:sldId id="279" r:id="rId27"/>
    <p:sldId id="276" r:id="rId28"/>
    <p:sldId id="277" r:id="rId29"/>
    <p:sldId id="293" r:id="rId30"/>
    <p:sldId id="294" r:id="rId31"/>
    <p:sldId id="298" r:id="rId32"/>
    <p:sldId id="296" r:id="rId33"/>
    <p:sldId id="297" r:id="rId34"/>
    <p:sldId id="295"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31"/>
    <p:restoredTop sz="94694"/>
  </p:normalViewPr>
  <p:slideViewPr>
    <p:cSldViewPr snapToGrid="0" snapToObjects="1">
      <p:cViewPr varScale="1">
        <p:scale>
          <a:sx n="141" d="100"/>
          <a:sy n="141"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9/26/22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9/26/22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2E41-8689-C541-A48A-DD63B810BD7C}"/>
              </a:ext>
            </a:extLst>
          </p:cNvPr>
          <p:cNvSpPr>
            <a:spLocks noGrp="1"/>
          </p:cNvSpPr>
          <p:nvPr>
            <p:ph type="ctrTitle"/>
          </p:nvPr>
        </p:nvSpPr>
        <p:spPr/>
        <p:txBody>
          <a:bodyPr/>
          <a:lstStyle/>
          <a:p>
            <a:r>
              <a:rPr lang="en-US" dirty="0"/>
              <a:t>C</a:t>
            </a:r>
            <a:r>
              <a:rPr lang="en-US" sz="3600" dirty="0"/>
              <a:t>++</a:t>
            </a:r>
            <a:r>
              <a:rPr lang="en-US" dirty="0"/>
              <a:t> </a:t>
            </a:r>
            <a:r>
              <a:rPr lang="en-US" sz="2800" dirty="0"/>
              <a:t>vs. </a:t>
            </a:r>
            <a:r>
              <a:rPr lang="en-US" dirty="0"/>
              <a:t>C</a:t>
            </a:r>
            <a:r>
              <a:rPr lang="en-US" sz="3600" dirty="0"/>
              <a:t>#</a:t>
            </a:r>
          </a:p>
        </p:txBody>
      </p:sp>
      <p:sp>
        <p:nvSpPr>
          <p:cNvPr id="3" name="Subtitle 2">
            <a:extLst>
              <a:ext uri="{FF2B5EF4-FFF2-40B4-BE49-F238E27FC236}">
                <a16:creationId xmlns:a16="http://schemas.microsoft.com/office/drawing/2014/main" id="{8820045D-F8D5-F44D-9FA8-E5F3A075CAB4}"/>
              </a:ext>
            </a:extLst>
          </p:cNvPr>
          <p:cNvSpPr>
            <a:spLocks noGrp="1"/>
          </p:cNvSpPr>
          <p:nvPr>
            <p:ph type="subTitle" idx="1"/>
          </p:nvPr>
        </p:nvSpPr>
        <p:spPr/>
        <p:txBody>
          <a:bodyPr/>
          <a:lstStyle/>
          <a:p>
            <a:r>
              <a:rPr lang="en-US" dirty="0"/>
              <a:t>intro to apis – Class 4</a:t>
            </a:r>
          </a:p>
        </p:txBody>
      </p:sp>
    </p:spTree>
    <p:extLst>
      <p:ext uri="{BB962C8B-B14F-4D97-AF65-F5344CB8AC3E}">
        <p14:creationId xmlns:p14="http://schemas.microsoft.com/office/powerpoint/2010/main" val="293788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172" name="Picture 4" descr="Boy Cartoon Head 8 Transparent PNG &amp;amp; SVG Vector">
            <a:extLst>
              <a:ext uri="{FF2B5EF4-FFF2-40B4-BE49-F238E27FC236}">
                <a16:creationId xmlns:a16="http://schemas.microsoft.com/office/drawing/2014/main" id="{3EB26EBC-7AB8-4C4D-8C08-545EFF5B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55" y="3558058"/>
            <a:ext cx="3107038" cy="310703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a:extLst>
              <a:ext uri="{FF2B5EF4-FFF2-40B4-BE49-F238E27FC236}">
                <a16:creationId xmlns:a16="http://schemas.microsoft.com/office/drawing/2014/main" id="{66BC8E2D-8826-3A48-8A0A-D0E5D18B2B22}"/>
              </a:ext>
            </a:extLst>
          </p:cNvPr>
          <p:cNvSpPr/>
          <p:nvPr/>
        </p:nvSpPr>
        <p:spPr>
          <a:xfrm>
            <a:off x="1948937" y="98854"/>
            <a:ext cx="8686800" cy="395828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Well for me, C is low-level because when using it we have to manage our own application memory, it is not managed for us by the language. This requires us as engineers to take total responsibility for our actions. This means our mistakes will tend to be catastrophic, but the rewards are substantial in terms of efficiency and power consumption on whatever device runs our code. </a:t>
            </a:r>
          </a:p>
        </p:txBody>
      </p:sp>
    </p:spTree>
    <p:extLst>
      <p:ext uri="{BB962C8B-B14F-4D97-AF65-F5344CB8AC3E}">
        <p14:creationId xmlns:p14="http://schemas.microsoft.com/office/powerpoint/2010/main" val="35051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20939CA-1E4F-4D4C-83DA-B8634C1875FB}"/>
              </a:ext>
            </a:extLst>
          </p:cNvPr>
          <p:cNvPicPr>
            <a:picLocks noChangeAspect="1"/>
          </p:cNvPicPr>
          <p:nvPr/>
        </p:nvPicPr>
        <p:blipFill>
          <a:blip r:embed="rId2"/>
          <a:stretch>
            <a:fillRect/>
          </a:stretch>
        </p:blipFill>
        <p:spPr>
          <a:xfrm>
            <a:off x="429708" y="2030063"/>
            <a:ext cx="3897556" cy="249443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9" name="Picture 88">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5278269" y="523514"/>
            <a:ext cx="5637448" cy="1596177"/>
          </a:xfrm>
        </p:spPr>
        <p:txBody>
          <a:bodyPr>
            <a:normAutofit/>
          </a:bodyPr>
          <a:lstStyle/>
          <a:p>
            <a:pPr algn="l"/>
            <a:r>
              <a:rPr lang="en-US" sz="3100" dirty="0"/>
              <a:t>C# vs c++ Key differences: namespaces, classes and methods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916385" y="2214694"/>
            <a:ext cx="6361216" cy="4119792"/>
          </a:xfrm>
        </p:spPr>
        <p:txBody>
          <a:bodyPr>
            <a:noAutofit/>
          </a:bodyPr>
          <a:lstStyle/>
          <a:p>
            <a:pPr>
              <a:lnSpc>
                <a:spcPct val="110000"/>
              </a:lnSpc>
            </a:pPr>
            <a:r>
              <a:rPr lang="en-US" sz="1400" b="1" dirty="0"/>
              <a:t>using system; </a:t>
            </a:r>
            <a:r>
              <a:rPr lang="en-US" sz="1400" dirty="0"/>
              <a:t>imports the system class, which Contains fundamental classes and base classes that define commonly-used value and reference data types, events and event handlers, interfaces, attributes, and processing exceptions.</a:t>
            </a:r>
            <a:endParaRPr lang="en-US" sz="1400" b="1" dirty="0"/>
          </a:p>
          <a:p>
            <a:pPr>
              <a:lnSpc>
                <a:spcPct val="110000"/>
              </a:lnSpc>
            </a:pPr>
            <a:r>
              <a:rPr lang="en-US" sz="1400" dirty="0"/>
              <a:t>The </a:t>
            </a:r>
            <a:r>
              <a:rPr lang="en-US" sz="1400" b="1" dirty="0"/>
              <a:t>Main method </a:t>
            </a:r>
            <a:r>
              <a:rPr lang="en-US" sz="1400" dirty="0"/>
              <a:t>is the entry point for every C# application and it's called by the common language runtime (CLR) when the program is started. </a:t>
            </a:r>
          </a:p>
          <a:p>
            <a:pPr lvl="1">
              <a:lnSpc>
                <a:spcPct val="110000"/>
              </a:lnSpc>
            </a:pPr>
            <a:r>
              <a:rPr lang="en-US" sz="1400" dirty="0"/>
              <a:t>The optional default parameter’s (</a:t>
            </a:r>
            <a:r>
              <a:rPr lang="en-US" sz="1400" dirty="0" err="1"/>
              <a:t>args</a:t>
            </a:r>
            <a:r>
              <a:rPr lang="en-US" sz="1400" dirty="0"/>
              <a:t>) elements can be passed in through your cli when executing. </a:t>
            </a:r>
          </a:p>
          <a:p>
            <a:pPr>
              <a:lnSpc>
                <a:spcPct val="110000"/>
              </a:lnSpc>
            </a:pPr>
            <a:r>
              <a:rPr lang="en-US" sz="1400" dirty="0"/>
              <a:t>in c#, </a:t>
            </a:r>
            <a:r>
              <a:rPr lang="en-US" sz="1400" b="1" dirty="0"/>
              <a:t>all</a:t>
            </a:r>
            <a:r>
              <a:rPr lang="en-US" sz="1400" dirty="0"/>
              <a:t> Methods are declared in a class, struct, or interface, unlike in c++. (We’ll get to what interfaces are in a bit!) </a:t>
            </a:r>
          </a:p>
          <a:p>
            <a:pPr>
              <a:lnSpc>
                <a:spcPct val="110000"/>
              </a:lnSpc>
            </a:pPr>
            <a:r>
              <a:rPr lang="en-US" sz="1400" dirty="0"/>
              <a:t>A </a:t>
            </a:r>
            <a:r>
              <a:rPr lang="en-US" sz="1400" b="1" dirty="0"/>
              <a:t>namespace</a:t>
            </a:r>
            <a:r>
              <a:rPr lang="en-US" sz="1400" dirty="0"/>
              <a:t> is an optional declarative region that provides a scope to the identifiers (the names of types, functions, variables, and so on) inside it. Namespaces are used to organize code into logical groups and to prevent name collisions that can occur especially when your code base includes multiple libraries.</a:t>
            </a:r>
          </a:p>
        </p:txBody>
      </p:sp>
    </p:spTree>
    <p:extLst>
      <p:ext uri="{BB962C8B-B14F-4D97-AF65-F5344CB8AC3E}">
        <p14:creationId xmlns:p14="http://schemas.microsoft.com/office/powerpoint/2010/main" val="57823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ompiler concept icon software development Vector Image">
            <a:extLst>
              <a:ext uri="{FF2B5EF4-FFF2-40B4-BE49-F238E27FC236}">
                <a16:creationId xmlns:a16="http://schemas.microsoft.com/office/drawing/2014/main" id="{DF735F78-CDB2-1049-BF6E-1F5AF8572F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974" b="23291"/>
          <a:stretch/>
        </p:blipFill>
        <p:spPr bwMode="auto">
          <a:xfrm>
            <a:off x="6594175" y="1254211"/>
            <a:ext cx="5193882" cy="4349578"/>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7839"/>
            <a:ext cx="5680399" cy="1596856"/>
          </a:xfrm>
        </p:spPr>
        <p:txBody>
          <a:bodyPr anchor="b">
            <a:normAutofit/>
          </a:bodyPr>
          <a:lstStyle/>
          <a:p>
            <a:pPr algn="l"/>
            <a:r>
              <a:rPr lang="en-US" sz="3200" dirty="0"/>
              <a:t>C</a:t>
            </a:r>
            <a:r>
              <a:rPr lang="en-US" sz="2000" dirty="0"/>
              <a:t># vs</a:t>
            </a:r>
            <a:r>
              <a:rPr lang="en-US" sz="3200" dirty="0"/>
              <a:t> c</a:t>
            </a:r>
            <a:r>
              <a:rPr lang="en-US" sz="2000" dirty="0"/>
              <a:t>++</a:t>
            </a:r>
            <a:r>
              <a:rPr lang="en-US" sz="3200" dirty="0"/>
              <a:t> Key differences: compilation  </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08919" y="2367092"/>
            <a:ext cx="5881313" cy="4349578"/>
          </a:xfrm>
        </p:spPr>
        <p:txBody>
          <a:bodyPr>
            <a:normAutofit fontScale="92500" lnSpcReduction="10000"/>
          </a:bodyPr>
          <a:lstStyle/>
          <a:p>
            <a:pPr>
              <a:lnSpc>
                <a:spcPct val="110000"/>
              </a:lnSpc>
            </a:pPr>
            <a:r>
              <a:rPr lang="en-US" sz="1800" dirty="0"/>
              <a:t>C++ compiles down to </a:t>
            </a:r>
            <a:r>
              <a:rPr lang="en-US" sz="1800" b="1" dirty="0"/>
              <a:t>machine code </a:t>
            </a:r>
            <a:r>
              <a:rPr lang="en-US" sz="1800" dirty="0"/>
              <a:t>(a low-level language comprised of binary digits– arguably the lowest-level language), whereas C# ‘compiles’ down to CLR (Common Language Runtime), which is interpreted by JIT in ASP.NET.</a:t>
            </a:r>
          </a:p>
          <a:p>
            <a:pPr lvl="1">
              <a:lnSpc>
                <a:spcPct val="110000"/>
              </a:lnSpc>
            </a:pPr>
            <a:r>
              <a:rPr lang="en-US" dirty="0"/>
              <a:t>The </a:t>
            </a:r>
            <a:r>
              <a:rPr lang="en-US" b="1" dirty="0"/>
              <a:t>Common Language Runtime (CLR)</a:t>
            </a:r>
            <a:r>
              <a:rPr lang="en-US" dirty="0"/>
              <a:t>, the virtual machine component of Microsoft .NET Framework, manages the execution of .NET programs in different supported languages. </a:t>
            </a:r>
            <a:r>
              <a:rPr lang="en-US" b="1" dirty="0"/>
              <a:t>C# is compiled to a virtual language which is interpreted by a Virtual Machine</a:t>
            </a:r>
            <a:r>
              <a:rPr lang="en-US" dirty="0"/>
              <a:t>. </a:t>
            </a:r>
          </a:p>
          <a:p>
            <a:pPr lvl="1">
              <a:lnSpc>
                <a:spcPct val="110000"/>
              </a:lnSpc>
            </a:pPr>
            <a:r>
              <a:rPr lang="en-US" dirty="0"/>
              <a:t>In computing, </a:t>
            </a:r>
            <a:r>
              <a:rPr lang="en-US" b="1" dirty="0"/>
              <a:t>just-in-time (JIT) compilation </a:t>
            </a:r>
            <a:r>
              <a:rPr lang="en-US" dirty="0"/>
              <a:t>is a way of executing computer code that involves compilation during execution of a program (at run time) rather than before execution.</a:t>
            </a:r>
          </a:p>
        </p:txBody>
      </p:sp>
    </p:spTree>
    <p:extLst>
      <p:ext uri="{BB962C8B-B14F-4D97-AF65-F5344CB8AC3E}">
        <p14:creationId xmlns:p14="http://schemas.microsoft.com/office/powerpoint/2010/main" val="36329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ow to Create a Virtual Machine From Existing Windows 10 PC">
            <a:extLst>
              <a:ext uri="{FF2B5EF4-FFF2-40B4-BE49-F238E27FC236}">
                <a16:creationId xmlns:a16="http://schemas.microsoft.com/office/drawing/2014/main" id="{331FF038-C9AC-EB44-8022-EE3C8EF8DA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8061" y="1650359"/>
            <a:ext cx="6200163" cy="3100081"/>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3893976" cy="1596177"/>
          </a:xfrm>
        </p:spPr>
        <p:txBody>
          <a:bodyPr anchor="b">
            <a:normAutofit/>
          </a:bodyPr>
          <a:lstStyle/>
          <a:p>
            <a:pPr algn="l"/>
            <a:r>
              <a:rPr lang="en-US" sz="3200" dirty="0"/>
              <a:t>what is a virtual machine (VM)?</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86497" y="2833211"/>
            <a:ext cx="4572974" cy="3913578"/>
          </a:xfrm>
        </p:spPr>
        <p:txBody>
          <a:bodyPr>
            <a:normAutofit/>
          </a:bodyPr>
          <a:lstStyle/>
          <a:p>
            <a:pPr>
              <a:lnSpc>
                <a:spcPct val="110000"/>
              </a:lnSpc>
            </a:pPr>
            <a:r>
              <a:rPr lang="en-US" dirty="0"/>
              <a:t>A virtual machine (VM) is a virtual environment that functions as a virtual computer system with its own CPU, memory, network interface, and storage, created on a physical hardware system (located off- or on-premises). </a:t>
            </a:r>
            <a:endParaRPr lang="en-US" sz="1600" dirty="0"/>
          </a:p>
        </p:txBody>
      </p:sp>
    </p:spTree>
    <p:extLst>
      <p:ext uri="{BB962C8B-B14F-4D97-AF65-F5344CB8AC3E}">
        <p14:creationId xmlns:p14="http://schemas.microsoft.com/office/powerpoint/2010/main" val="3470518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How to Engage Elementary and Middle School Students&amp;#39; Memory Processes to  Improve Learning | Edutopia">
            <a:extLst>
              <a:ext uri="{FF2B5EF4-FFF2-40B4-BE49-F238E27FC236}">
                <a16:creationId xmlns:a16="http://schemas.microsoft.com/office/drawing/2014/main" id="{F7B0D206-D703-7541-B88B-2BF9224D4E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09772" y="2323334"/>
            <a:ext cx="4154525" cy="2336920"/>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5182224" cy="1596177"/>
          </a:xfrm>
        </p:spPr>
        <p:txBody>
          <a:bodyPr anchor="b">
            <a:noAutofit/>
          </a:bodyPr>
          <a:lstStyle/>
          <a:p>
            <a:pPr algn="l"/>
            <a:r>
              <a:rPr lang="en-US" sz="3200" dirty="0"/>
              <a:t>C</a:t>
            </a:r>
            <a:r>
              <a:rPr lang="en-US" sz="2000" dirty="0"/>
              <a:t>#</a:t>
            </a:r>
            <a:r>
              <a:rPr lang="en-US" sz="3200" dirty="0"/>
              <a:t> </a:t>
            </a:r>
            <a:r>
              <a:rPr lang="en-US" sz="2000" dirty="0"/>
              <a:t>vs</a:t>
            </a:r>
            <a:r>
              <a:rPr lang="en-US" sz="3200" dirty="0"/>
              <a:t> c</a:t>
            </a:r>
            <a:r>
              <a:rPr lang="en-US" sz="2000" dirty="0"/>
              <a:t>++</a:t>
            </a:r>
            <a:r>
              <a:rPr lang="en-US" sz="3200" dirty="0"/>
              <a:t> Key differences: memory management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605661" y="2323334"/>
            <a:ext cx="5182224" cy="3654086"/>
          </a:xfrm>
        </p:spPr>
        <p:txBody>
          <a:bodyPr>
            <a:noAutofit/>
          </a:bodyPr>
          <a:lstStyle/>
          <a:p>
            <a:r>
              <a:rPr lang="en-US" dirty="0"/>
              <a:t>Memory management in C++ is done manually by the programmer (with dynamic allocation).</a:t>
            </a:r>
          </a:p>
          <a:p>
            <a:pPr lvl="1"/>
            <a:r>
              <a:rPr lang="en-US" dirty="0"/>
              <a:t>Remember, </a:t>
            </a:r>
            <a:r>
              <a:rPr lang="en-US" b="1" dirty="0"/>
              <a:t>Dynamic memory allocation</a:t>
            </a:r>
            <a:r>
              <a:rPr lang="en-US" dirty="0"/>
              <a:t> is the process of assigning the memory space during the execution time or the run time. </a:t>
            </a:r>
          </a:p>
          <a:p>
            <a:r>
              <a:rPr lang="en-US" dirty="0"/>
              <a:t>C# runs on a virtual machine (VM), which performs memory management automatically. </a:t>
            </a:r>
          </a:p>
        </p:txBody>
      </p:sp>
    </p:spTree>
    <p:extLst>
      <p:ext uri="{BB962C8B-B14F-4D97-AF65-F5344CB8AC3E}">
        <p14:creationId xmlns:p14="http://schemas.microsoft.com/office/powerpoint/2010/main" val="82934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34FE3D42-4A49-4649-8B32-EFEEE769D1C8}"/>
              </a:ext>
            </a:extLst>
          </p:cNvPr>
          <p:cNvPicPr>
            <a:picLocks noChangeAspect="1"/>
          </p:cNvPicPr>
          <p:nvPr/>
        </p:nvPicPr>
        <p:blipFill>
          <a:blip r:embed="rId2"/>
          <a:stretch>
            <a:fillRect/>
          </a:stretch>
        </p:blipFill>
        <p:spPr>
          <a:xfrm>
            <a:off x="3499387" y="3791539"/>
            <a:ext cx="7778839" cy="114737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6279504" cy="1596177"/>
          </a:xfrm>
        </p:spPr>
        <p:txBody>
          <a:bodyPr>
            <a:normAutofit/>
          </a:bodyPr>
          <a:lstStyle/>
          <a:p>
            <a:r>
              <a:rPr lang="en-US" sz="3200" dirty="0"/>
              <a:t>C</a:t>
            </a:r>
            <a:r>
              <a:rPr lang="en-US" sz="2000" dirty="0"/>
              <a:t># vs </a:t>
            </a:r>
            <a:r>
              <a:rPr lang="en-US" sz="3200" dirty="0"/>
              <a:t>c</a:t>
            </a:r>
            <a:r>
              <a:rPr lang="en-US" sz="2000" dirty="0"/>
              <a:t>++ </a:t>
            </a:r>
            <a:r>
              <a:rPr lang="en-US" sz="3200" dirty="0"/>
              <a:t>Key differences: inheritance</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r>
              <a:rPr lang="en-US" dirty="0"/>
              <a:t>C++ supports multiple inheritance. </a:t>
            </a:r>
          </a:p>
          <a:p>
            <a:r>
              <a:rPr lang="en-US" dirty="0"/>
              <a:t>C# does not offer multiple class inheritance. </a:t>
            </a:r>
          </a:p>
        </p:txBody>
      </p:sp>
      <p:sp>
        <p:nvSpPr>
          <p:cNvPr id="19" name="Content Placeholder 2">
            <a:extLst>
              <a:ext uri="{FF2B5EF4-FFF2-40B4-BE49-F238E27FC236}">
                <a16:creationId xmlns:a16="http://schemas.microsoft.com/office/drawing/2014/main" id="{37EAFC7C-BCE2-0749-8D0C-B7B776EF0EB7}"/>
              </a:ext>
            </a:extLst>
          </p:cNvPr>
          <p:cNvSpPr txBox="1">
            <a:spLocks/>
          </p:cNvSpPr>
          <p:nvPr/>
        </p:nvSpPr>
        <p:spPr>
          <a:xfrm>
            <a:off x="535063" y="5509054"/>
            <a:ext cx="4860493" cy="1631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dirty="0"/>
              <a:t>(However, it does support multiple interface inheritance…) </a:t>
            </a:r>
          </a:p>
        </p:txBody>
      </p:sp>
    </p:spTree>
    <p:extLst>
      <p:ext uri="{BB962C8B-B14F-4D97-AF65-F5344CB8AC3E}">
        <p14:creationId xmlns:p14="http://schemas.microsoft.com/office/powerpoint/2010/main" val="1554166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438D575-BA94-4825-9EAA-6AB4FC076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8AD42FA4-1D13-4494-93FD-6BF20CDE6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B332AA-50DE-0742-99C5-83D0585F4E95}"/>
              </a:ext>
            </a:extLst>
          </p:cNvPr>
          <p:cNvPicPr>
            <a:picLocks noChangeAspect="1"/>
          </p:cNvPicPr>
          <p:nvPr/>
        </p:nvPicPr>
        <p:blipFill>
          <a:blip r:embed="rId3"/>
          <a:stretch>
            <a:fillRect/>
          </a:stretch>
        </p:blipFill>
        <p:spPr>
          <a:xfrm>
            <a:off x="5762739" y="1340028"/>
            <a:ext cx="6461926" cy="2132433"/>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5" name="Picture 24">
            <a:extLst>
              <a:ext uri="{FF2B5EF4-FFF2-40B4-BE49-F238E27FC236}">
                <a16:creationId xmlns:a16="http://schemas.microsoft.com/office/drawing/2014/main" id="{D4590B81-8735-5944-893A-64EEBC22D436}"/>
              </a:ext>
            </a:extLst>
          </p:cNvPr>
          <p:cNvPicPr>
            <a:picLocks noChangeAspect="1"/>
          </p:cNvPicPr>
          <p:nvPr/>
        </p:nvPicPr>
        <p:blipFill>
          <a:blip r:embed="rId4"/>
          <a:stretch>
            <a:fillRect/>
          </a:stretch>
        </p:blipFill>
        <p:spPr>
          <a:xfrm>
            <a:off x="6676513" y="4004365"/>
            <a:ext cx="4601713" cy="2358377"/>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96" name="Picture 95">
            <a:extLst>
              <a:ext uri="{FF2B5EF4-FFF2-40B4-BE49-F238E27FC236}">
                <a16:creationId xmlns:a16="http://schemas.microsoft.com/office/drawing/2014/main" id="{97727D90-AE2C-4C94-9C0E-DD21CA438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557242" y="-256149"/>
            <a:ext cx="3893976" cy="1596177"/>
          </a:xfrm>
        </p:spPr>
        <p:txBody>
          <a:bodyPr anchor="b">
            <a:normAutofit/>
          </a:bodyPr>
          <a:lstStyle/>
          <a:p>
            <a:pPr algn="l"/>
            <a:r>
              <a:rPr lang="en-US" sz="3200" dirty="0"/>
              <a:t>interfaces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238701" y="1518915"/>
            <a:ext cx="5524038" cy="3424107"/>
          </a:xfrm>
        </p:spPr>
        <p:txBody>
          <a:bodyPr>
            <a:normAutofit fontScale="92500"/>
          </a:bodyPr>
          <a:lstStyle/>
          <a:p>
            <a:r>
              <a:rPr lang="en-US" dirty="0"/>
              <a:t>An </a:t>
            </a:r>
            <a:r>
              <a:rPr lang="en-US" b="1" dirty="0"/>
              <a:t>INTERFACE</a:t>
            </a:r>
            <a:r>
              <a:rPr lang="en-US" dirty="0"/>
              <a:t> in C# is a type definition similar to a class, except that it purely represents a contract between an object and its user. </a:t>
            </a:r>
            <a:r>
              <a:rPr lang="en-US" dirty="0">
                <a:solidFill>
                  <a:srgbClr val="FF0000"/>
                </a:solidFill>
              </a:rPr>
              <a:t>It can neither be directly instantiated as an object, nor can data members be defined. </a:t>
            </a:r>
          </a:p>
          <a:p>
            <a:r>
              <a:rPr lang="en-US" dirty="0"/>
              <a:t>Interfaces can contain instance methods, properties, events, indexers, or any combination of those four member types. </a:t>
            </a:r>
          </a:p>
        </p:txBody>
      </p:sp>
      <p:sp>
        <p:nvSpPr>
          <p:cNvPr id="33" name="Content Placeholder 2">
            <a:extLst>
              <a:ext uri="{FF2B5EF4-FFF2-40B4-BE49-F238E27FC236}">
                <a16:creationId xmlns:a16="http://schemas.microsoft.com/office/drawing/2014/main" id="{25FD3751-5D0E-0247-953C-A5EF401537F9}"/>
              </a:ext>
            </a:extLst>
          </p:cNvPr>
          <p:cNvSpPr txBox="1">
            <a:spLocks/>
          </p:cNvSpPr>
          <p:nvPr/>
        </p:nvSpPr>
        <p:spPr>
          <a:xfrm>
            <a:off x="1036150" y="5632550"/>
            <a:ext cx="4693927" cy="13880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400" dirty="0"/>
              <a:t>(side- note): This bit of code defines this string as a </a:t>
            </a:r>
            <a:r>
              <a:rPr lang="en-US" sz="1400" b="1" i="1" u="sng" dirty="0"/>
              <a:t>property</a:t>
            </a:r>
            <a:r>
              <a:rPr lang="en-US" sz="1400" dirty="0"/>
              <a:t>, not an instance. </a:t>
            </a:r>
            <a:r>
              <a:rPr lang="en-US" sz="1400" b="1" dirty="0"/>
              <a:t>instances</a:t>
            </a:r>
            <a:r>
              <a:rPr lang="en-US" sz="1400" dirty="0"/>
              <a:t> are used to store object state data, and </a:t>
            </a:r>
            <a:r>
              <a:rPr lang="en-US" sz="1400" b="1" dirty="0"/>
              <a:t>properties</a:t>
            </a:r>
            <a:r>
              <a:rPr lang="en-US" sz="1400" dirty="0"/>
              <a:t> are used to </a:t>
            </a:r>
            <a:r>
              <a:rPr lang="en-US" sz="1400" i="1" dirty="0"/>
              <a:t>set</a:t>
            </a:r>
            <a:r>
              <a:rPr lang="en-US" sz="1400" dirty="0"/>
              <a:t> and </a:t>
            </a:r>
            <a:r>
              <a:rPr lang="en-US" sz="1400" i="1" dirty="0"/>
              <a:t>query</a:t>
            </a:r>
            <a:r>
              <a:rPr lang="en-US" sz="1400" dirty="0"/>
              <a:t> object state data.) </a:t>
            </a:r>
          </a:p>
        </p:txBody>
      </p:sp>
      <p:sp>
        <p:nvSpPr>
          <p:cNvPr id="28" name="Bent-Up Arrow 27">
            <a:extLst>
              <a:ext uri="{FF2B5EF4-FFF2-40B4-BE49-F238E27FC236}">
                <a16:creationId xmlns:a16="http://schemas.microsoft.com/office/drawing/2014/main" id="{CA57D173-035D-9747-86C5-027E4FE728B0}"/>
              </a:ext>
            </a:extLst>
          </p:cNvPr>
          <p:cNvSpPr/>
          <p:nvPr/>
        </p:nvSpPr>
        <p:spPr>
          <a:xfrm>
            <a:off x="5762739" y="5996884"/>
            <a:ext cx="4735617" cy="236276"/>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82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103260-9578-E540-B128-87F099A45B6B}"/>
              </a:ext>
            </a:extLst>
          </p:cNvPr>
          <p:cNvPicPr>
            <a:picLocks noChangeAspect="1"/>
          </p:cNvPicPr>
          <p:nvPr/>
        </p:nvPicPr>
        <p:blipFill>
          <a:blip r:embed="rId2"/>
          <a:stretch>
            <a:fillRect/>
          </a:stretch>
        </p:blipFill>
        <p:spPr>
          <a:xfrm>
            <a:off x="6705599" y="1280160"/>
            <a:ext cx="5243575" cy="452258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118719" y="137160"/>
            <a:ext cx="10364451" cy="1596177"/>
          </a:xfrm>
        </p:spPr>
        <p:txBody>
          <a:bodyPr>
            <a:normAutofit/>
          </a:bodyPr>
          <a:lstStyle/>
          <a:p>
            <a:r>
              <a:rPr lang="en-US" dirty="0"/>
              <a:t>properties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52400" y="1870497"/>
            <a:ext cx="6400800" cy="5166360"/>
          </a:xfrm>
        </p:spPr>
        <p:txBody>
          <a:bodyPr>
            <a:normAutofit fontScale="85000" lnSpcReduction="10000"/>
          </a:bodyPr>
          <a:lstStyle/>
          <a:p>
            <a:pPr>
              <a:lnSpc>
                <a:spcPct val="110000"/>
              </a:lnSpc>
            </a:pPr>
            <a:r>
              <a:rPr lang="en-US" sz="1800" dirty="0"/>
              <a:t>A property is a member that provides a flexible mechanism to read, write, or compute the value of a private field. Properties can be used as if they are public data members, but they have special methods called </a:t>
            </a:r>
            <a:r>
              <a:rPr lang="en-US" sz="1800" b="1" dirty="0"/>
              <a:t>accessors</a:t>
            </a:r>
            <a:r>
              <a:rPr lang="en-US" sz="1800" dirty="0"/>
              <a:t>. </a:t>
            </a:r>
          </a:p>
          <a:p>
            <a:pPr>
              <a:lnSpc>
                <a:spcPct val="110000"/>
              </a:lnSpc>
            </a:pPr>
            <a:r>
              <a:rPr lang="en-US" sz="1800" dirty="0"/>
              <a:t>Properties enable a class to expose a public way of getting and setting values, while hiding implementation or verification code, if desired.</a:t>
            </a:r>
          </a:p>
          <a:p>
            <a:pPr>
              <a:lnSpc>
                <a:spcPct val="110000"/>
              </a:lnSpc>
            </a:pPr>
            <a:r>
              <a:rPr lang="en-US" sz="1800" dirty="0"/>
              <a:t>A </a:t>
            </a:r>
            <a:r>
              <a:rPr lang="en-US" sz="1800" b="1" dirty="0"/>
              <a:t>get property accessor </a:t>
            </a:r>
            <a:r>
              <a:rPr lang="en-US" sz="1800" dirty="0"/>
              <a:t>is used to return the property value, and a </a:t>
            </a:r>
            <a:r>
              <a:rPr lang="en-US" sz="1800" b="1" dirty="0"/>
              <a:t>set property accessor </a:t>
            </a:r>
            <a:r>
              <a:rPr lang="en-US" sz="1800" dirty="0"/>
              <a:t>is used to assign a new value. </a:t>
            </a:r>
          </a:p>
          <a:p>
            <a:pPr>
              <a:lnSpc>
                <a:spcPct val="110000"/>
              </a:lnSpc>
            </a:pPr>
            <a:r>
              <a:rPr lang="en-US" sz="1800" dirty="0"/>
              <a:t>Properties can be </a:t>
            </a:r>
            <a:r>
              <a:rPr lang="en-US" sz="1800" b="1" dirty="0"/>
              <a:t>read-write</a:t>
            </a:r>
            <a:r>
              <a:rPr lang="en-US" sz="1800" dirty="0"/>
              <a:t> (they have both a get and a set accessor), </a:t>
            </a:r>
            <a:r>
              <a:rPr lang="en-US" sz="1800" b="1" dirty="0"/>
              <a:t>read-only</a:t>
            </a:r>
            <a:r>
              <a:rPr lang="en-US" sz="1800" dirty="0"/>
              <a:t> (they have a get accessor but no set accessor), or </a:t>
            </a:r>
            <a:r>
              <a:rPr lang="en-US" sz="1800" b="1" dirty="0"/>
              <a:t>write-only</a:t>
            </a:r>
            <a:r>
              <a:rPr lang="en-US" sz="1800" dirty="0"/>
              <a:t> (they have a set accessor, but no get accessor). Write-only properties are most commonly used to restrict access to sensitive data.</a:t>
            </a:r>
          </a:p>
          <a:p>
            <a:pPr>
              <a:lnSpc>
                <a:spcPct val="110000"/>
              </a:lnSpc>
            </a:pPr>
            <a:r>
              <a:rPr lang="en-US" sz="1800" dirty="0"/>
              <a:t>In the example seen here, there are </a:t>
            </a:r>
            <a:r>
              <a:rPr lang="en-US" sz="1800" b="1" dirty="0"/>
              <a:t>fields</a:t>
            </a:r>
            <a:r>
              <a:rPr lang="en-US" sz="1800" dirty="0"/>
              <a:t> above the properties. A field is a variable of any type that is declared directly in a class or struct. Fields are, or course, members of their containing type.</a:t>
            </a:r>
          </a:p>
        </p:txBody>
      </p:sp>
    </p:spTree>
    <p:extLst>
      <p:ext uri="{BB962C8B-B14F-4D97-AF65-F5344CB8AC3E}">
        <p14:creationId xmlns:p14="http://schemas.microsoft.com/office/powerpoint/2010/main" val="426633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246742-5E00-4B47-8AB8-3F6C9D991124}"/>
              </a:ext>
            </a:extLst>
          </p:cNvPr>
          <p:cNvPicPr>
            <a:picLocks noChangeAspect="1"/>
          </p:cNvPicPr>
          <p:nvPr/>
        </p:nvPicPr>
        <p:blipFill>
          <a:blip r:embed="rId2"/>
          <a:stretch>
            <a:fillRect/>
          </a:stretch>
        </p:blipFill>
        <p:spPr>
          <a:xfrm>
            <a:off x="6096000" y="2413886"/>
            <a:ext cx="5453672" cy="2004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776057" y="24154"/>
            <a:ext cx="10364451" cy="1596177"/>
          </a:xfrm>
        </p:spPr>
        <p:txBody>
          <a:bodyPr>
            <a:normAutofit/>
          </a:bodyPr>
          <a:lstStyle/>
          <a:p>
            <a:r>
              <a:rPr lang="en-US" dirty="0"/>
              <a:t>events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319171" y="1620331"/>
            <a:ext cx="5319941" cy="5039548"/>
          </a:xfrm>
        </p:spPr>
        <p:txBody>
          <a:bodyPr>
            <a:normAutofit/>
          </a:bodyPr>
          <a:lstStyle/>
          <a:p>
            <a:r>
              <a:rPr lang="en-US" dirty="0"/>
              <a:t>an </a:t>
            </a:r>
            <a:r>
              <a:rPr lang="en-US" b="1" dirty="0"/>
              <a:t>event</a:t>
            </a:r>
            <a:r>
              <a:rPr lang="en-US" dirty="0"/>
              <a:t> is a message sent by an object to signal the occurrence of an action. The action can be caused by user interaction, such as a button click, or it can result from some other program logic, such as changing a property's value.</a:t>
            </a:r>
          </a:p>
          <a:p>
            <a:r>
              <a:rPr lang="en-US" dirty="0"/>
              <a:t>An </a:t>
            </a:r>
            <a:r>
              <a:rPr lang="en-US" b="1" dirty="0"/>
              <a:t>event</a:t>
            </a:r>
            <a:r>
              <a:rPr lang="en-US" dirty="0"/>
              <a:t> </a:t>
            </a:r>
            <a:r>
              <a:rPr lang="en-US" b="1" dirty="0"/>
              <a:t>sender</a:t>
            </a:r>
            <a:r>
              <a:rPr lang="en-US" dirty="0"/>
              <a:t> pushes a notification that an event has happened, and an </a:t>
            </a:r>
            <a:r>
              <a:rPr lang="en-US" b="1" dirty="0"/>
              <a:t>event</a:t>
            </a:r>
            <a:r>
              <a:rPr lang="en-US" dirty="0"/>
              <a:t> </a:t>
            </a:r>
            <a:r>
              <a:rPr lang="en-US" b="1" dirty="0"/>
              <a:t>receiver</a:t>
            </a:r>
            <a:r>
              <a:rPr lang="en-US" dirty="0"/>
              <a:t> receives that notification and defines a response to it. </a:t>
            </a:r>
          </a:p>
        </p:txBody>
      </p:sp>
    </p:spTree>
    <p:extLst>
      <p:ext uri="{BB962C8B-B14F-4D97-AF65-F5344CB8AC3E}">
        <p14:creationId xmlns:p14="http://schemas.microsoft.com/office/powerpoint/2010/main" val="1015914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246742-5E00-4B47-8AB8-3F6C9D991124}"/>
              </a:ext>
            </a:extLst>
          </p:cNvPr>
          <p:cNvPicPr>
            <a:picLocks noChangeAspect="1"/>
          </p:cNvPicPr>
          <p:nvPr/>
        </p:nvPicPr>
        <p:blipFill>
          <a:blip r:embed="rId2"/>
          <a:stretch>
            <a:fillRect/>
          </a:stretch>
        </p:blipFill>
        <p:spPr>
          <a:xfrm>
            <a:off x="6096000" y="2413886"/>
            <a:ext cx="5453672" cy="2004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776057" y="27318"/>
            <a:ext cx="10364451" cy="1596177"/>
          </a:xfrm>
        </p:spPr>
        <p:txBody>
          <a:bodyPr>
            <a:normAutofit/>
          </a:bodyPr>
          <a:lstStyle/>
          <a:p>
            <a:r>
              <a:rPr lang="en-US" dirty="0"/>
              <a:t>events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483033" y="1355512"/>
            <a:ext cx="5319941" cy="5039548"/>
          </a:xfrm>
        </p:spPr>
        <p:txBody>
          <a:bodyPr>
            <a:normAutofit/>
          </a:bodyPr>
          <a:lstStyle/>
          <a:p>
            <a:r>
              <a:rPr lang="en-US" dirty="0"/>
              <a:t>To define an event, you use the Event keyword in the signature of your event class, and specify the type of delegate for the event.</a:t>
            </a:r>
          </a:p>
          <a:p>
            <a:r>
              <a:rPr lang="en-US" dirty="0"/>
              <a:t>A </a:t>
            </a:r>
            <a:r>
              <a:rPr lang="en-US" b="1" dirty="0"/>
              <a:t>delegate</a:t>
            </a:r>
            <a:r>
              <a:rPr lang="en-US" dirty="0"/>
              <a:t> is a type that holds a reference to a method. A delegate is declared with a signature that shows the return type and parameters for the methods it references, and it can hold references only to methods that match its signature. A delegate is thus equivalent to a type-safe function pointer or a callback. </a:t>
            </a:r>
          </a:p>
        </p:txBody>
      </p:sp>
    </p:spTree>
    <p:extLst>
      <p:ext uri="{BB962C8B-B14F-4D97-AF65-F5344CB8AC3E}">
        <p14:creationId xmlns:p14="http://schemas.microsoft.com/office/powerpoint/2010/main" val="212456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B40C80-C96A-F041-8297-8C30DBAD942F}"/>
              </a:ext>
            </a:extLst>
          </p:cNvPr>
          <p:cNvPicPr>
            <a:picLocks noChangeAspect="1"/>
          </p:cNvPicPr>
          <p:nvPr/>
        </p:nvPicPr>
        <p:blipFill rotWithShape="1">
          <a:blip r:embed="rId2"/>
          <a:srcRect l="-3171" t="-2983" r="-3585" b="-6170"/>
          <a:stretch/>
        </p:blipFill>
        <p:spPr>
          <a:xfrm>
            <a:off x="7259464" y="1899775"/>
            <a:ext cx="3144926" cy="361294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48803" y="303598"/>
            <a:ext cx="3893976" cy="1596177"/>
          </a:xfrm>
        </p:spPr>
        <p:txBody>
          <a:bodyPr anchor="b">
            <a:normAutofit/>
          </a:bodyPr>
          <a:lstStyle/>
          <a:p>
            <a:r>
              <a:rPr lang="en-US" dirty="0"/>
              <a:t>C</a:t>
            </a:r>
            <a:r>
              <a:rPr lang="en-US" sz="2400" dirty="0"/>
              <a: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47261" y="2347784"/>
            <a:ext cx="6072809" cy="4351190"/>
          </a:xfrm>
        </p:spPr>
        <p:txBody>
          <a:bodyPr>
            <a:normAutofit/>
          </a:bodyPr>
          <a:lstStyle/>
          <a:p>
            <a:r>
              <a:rPr lang="en-US" sz="1800" b="1" dirty="0"/>
              <a:t>C++ </a:t>
            </a:r>
            <a:r>
              <a:rPr lang="en-US" sz="1800" dirty="0"/>
              <a:t>is a general-purpose, object-oriented programming language. </a:t>
            </a:r>
          </a:p>
          <a:p>
            <a:pPr lvl="1"/>
            <a:r>
              <a:rPr lang="en-US" dirty="0"/>
              <a:t>C++ was the first c-family language that introduced the concept of Class and Objects. It was considered “c with classes.”</a:t>
            </a:r>
          </a:p>
          <a:p>
            <a:pPr lvl="1"/>
            <a:r>
              <a:rPr lang="en-US" dirty="0"/>
              <a:t>It was created by Bjarne Stroustrup at Bell Labs circa 1980. C++ is very similar to C (invented by Dennis Ritchie in the early 1970s). </a:t>
            </a:r>
          </a:p>
          <a:p>
            <a:pPr lvl="1"/>
            <a:r>
              <a:rPr lang="en-US" dirty="0"/>
              <a:t>C++ is so compatible with C that it will probably compile over 99% of C programs without changing a line of source code. </a:t>
            </a:r>
          </a:p>
        </p:txBody>
      </p:sp>
    </p:spTree>
    <p:extLst>
      <p:ext uri="{BB962C8B-B14F-4D97-AF65-F5344CB8AC3E}">
        <p14:creationId xmlns:p14="http://schemas.microsoft.com/office/powerpoint/2010/main" val="3610046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5" name="Rectangle 24">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29" name="Picture 28">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2F79DCD8-8A46-5E45-83C3-B6E5836F3272}"/>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example event in c#</a:t>
            </a:r>
          </a:p>
        </p:txBody>
      </p:sp>
      <p:pic>
        <p:nvPicPr>
          <p:cNvPr id="31" name="Picture 30">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33" name="Picture 32">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449375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defining a delegate</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142503" y="2367092"/>
            <a:ext cx="5569527" cy="4283090"/>
          </a:xfrm>
        </p:spPr>
        <p:txBody>
          <a:bodyPr>
            <a:normAutofit/>
          </a:bodyPr>
          <a:lstStyle/>
          <a:p>
            <a:r>
              <a:rPr lang="en-US" sz="1600" dirty="0"/>
              <a:t>A </a:t>
            </a:r>
            <a:r>
              <a:rPr lang="en-US" sz="1600" b="1" dirty="0"/>
              <a:t>delegate</a:t>
            </a:r>
            <a:r>
              <a:rPr lang="en-US" sz="1600" dirty="0"/>
              <a:t> is a reference to a method. If we call a delegate, the referenced method is called instead. </a:t>
            </a:r>
          </a:p>
          <a:p>
            <a:r>
              <a:rPr lang="en-US" sz="1600" dirty="0"/>
              <a:t>Delegates have all the necessary information to call a method or group of methods with a specific signature and return type. </a:t>
            </a:r>
          </a:p>
          <a:p>
            <a:r>
              <a:rPr lang="en-US" sz="1600" dirty="0"/>
              <a:t>We can pass a delegate as an argument to other methods or we can store it in a structure or a class. </a:t>
            </a:r>
          </a:p>
          <a:p>
            <a:r>
              <a:rPr lang="en-US" sz="1600" dirty="0"/>
              <a:t>We use delegates when we don’t know which method is going to be called at design time but only during runtime.</a:t>
            </a:r>
          </a:p>
        </p:txBody>
      </p:sp>
      <p:pic>
        <p:nvPicPr>
          <p:cNvPr id="9" name="Picture 8" descr="Graphical user interface, text, application, email&#10;&#10;Description automatically generated">
            <a:extLst>
              <a:ext uri="{FF2B5EF4-FFF2-40B4-BE49-F238E27FC236}">
                <a16:creationId xmlns:a16="http://schemas.microsoft.com/office/drawing/2014/main" id="{C8AD6342-A71F-8A45-9253-F496A4647902}"/>
              </a:ext>
            </a:extLst>
          </p:cNvPr>
          <p:cNvPicPr>
            <a:picLocks noChangeAspect="1"/>
          </p:cNvPicPr>
          <p:nvPr/>
        </p:nvPicPr>
        <p:blipFill>
          <a:blip r:embed="rId3"/>
          <a:stretch>
            <a:fillRect/>
          </a:stretch>
        </p:blipFill>
        <p:spPr>
          <a:xfrm>
            <a:off x="5721528" y="1872313"/>
            <a:ext cx="6286103" cy="2624448"/>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81114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7E877AC0-F8A2-AB4F-9296-5EBFC09D495B}"/>
              </a:ext>
            </a:extLst>
          </p:cNvPr>
          <p:cNvPicPr>
            <a:picLocks noChangeAspect="1"/>
          </p:cNvPicPr>
          <p:nvPr/>
        </p:nvPicPr>
        <p:blipFill>
          <a:blip r:embed="rId2"/>
          <a:stretch>
            <a:fillRect/>
          </a:stretch>
        </p:blipFill>
        <p:spPr>
          <a:xfrm>
            <a:off x="5721528" y="1872313"/>
            <a:ext cx="6286103" cy="2624448"/>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defining a delegate</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0" y="2246306"/>
            <a:ext cx="5569527" cy="4283090"/>
          </a:xfrm>
        </p:spPr>
        <p:txBody>
          <a:bodyPr>
            <a:normAutofit/>
          </a:bodyPr>
          <a:lstStyle/>
          <a:p>
            <a:r>
              <a:rPr lang="en-US" sz="1600" dirty="0"/>
              <a:t>Our delegate returns void, and delegates typically have two parameters. The first one is for the source, or rather the class that will be publishing the event, and the second one is derived from type EventArgs and holds the event data. </a:t>
            </a:r>
          </a:p>
          <a:p>
            <a:pPr lvl="1"/>
            <a:r>
              <a:rPr lang="en-US" sz="1600" dirty="0"/>
              <a:t>If the event does not generate event data, the second parameter is simply an empty eventargs argument. Otherwise, it is a type derived from (a child of) EventArgs and supplies any fields or properties needed to hold the event data. </a:t>
            </a:r>
          </a:p>
        </p:txBody>
      </p:sp>
    </p:spTree>
    <p:extLst>
      <p:ext uri="{BB962C8B-B14F-4D97-AF65-F5344CB8AC3E}">
        <p14:creationId xmlns:p14="http://schemas.microsoft.com/office/powerpoint/2010/main" val="270902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9373B7-6C5D-8449-8A82-1A4E13699FFD}"/>
              </a:ext>
            </a:extLst>
          </p:cNvPr>
          <p:cNvPicPr>
            <a:picLocks noChangeAspect="1"/>
          </p:cNvPicPr>
          <p:nvPr/>
        </p:nvPicPr>
        <p:blipFill>
          <a:blip r:embed="rId2"/>
          <a:stretch>
            <a:fillRect/>
          </a:stretch>
        </p:blipFill>
        <p:spPr>
          <a:xfrm>
            <a:off x="5078061" y="1681360"/>
            <a:ext cx="6200163" cy="303807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declaring an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913774" y="2367092"/>
            <a:ext cx="3893978" cy="3424107"/>
          </a:xfrm>
        </p:spPr>
        <p:txBody>
          <a:bodyPr>
            <a:normAutofit/>
          </a:bodyPr>
          <a:lstStyle/>
          <a:p>
            <a:r>
              <a:rPr lang="en-US" sz="1600" dirty="0"/>
              <a:t>Just a single line!</a:t>
            </a:r>
          </a:p>
        </p:txBody>
      </p:sp>
    </p:spTree>
    <p:extLst>
      <p:ext uri="{BB962C8B-B14F-4D97-AF65-F5344CB8AC3E}">
        <p14:creationId xmlns:p14="http://schemas.microsoft.com/office/powerpoint/2010/main" val="2483690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93CD1C6-813B-954B-9782-9174C3785875}"/>
              </a:ext>
            </a:extLst>
          </p:cNvPr>
          <p:cNvPicPr>
            <a:picLocks noChangeAspect="1"/>
          </p:cNvPicPr>
          <p:nvPr/>
        </p:nvPicPr>
        <p:blipFill rotWithShape="1">
          <a:blip r:embed="rId2"/>
          <a:srcRect r="3125" b="3277"/>
          <a:stretch/>
        </p:blipFill>
        <p:spPr>
          <a:xfrm>
            <a:off x="5397560" y="1178097"/>
            <a:ext cx="6513391" cy="4308303"/>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7" name="Picture 2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1051106" y="612633"/>
            <a:ext cx="2657694" cy="1085538"/>
          </a:xfrm>
        </p:spPr>
        <p:txBody>
          <a:bodyPr anchor="b">
            <a:normAutofit/>
          </a:bodyPr>
          <a:lstStyle/>
          <a:p>
            <a:pPr algn="l"/>
            <a:r>
              <a:rPr lang="en-US" sz="3200" dirty="0"/>
              <a:t>raising the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373519" y="1698171"/>
            <a:ext cx="4520504" cy="4560125"/>
          </a:xfrm>
        </p:spPr>
        <p:txBody>
          <a:bodyPr>
            <a:noAutofit/>
          </a:bodyPr>
          <a:lstStyle/>
          <a:p>
            <a:r>
              <a:rPr lang="en-US" sz="1600" dirty="0"/>
              <a:t>Now that we’ve defined our delegate and event, in order to raise an event, we should create an actual handler method!</a:t>
            </a:r>
          </a:p>
          <a:p>
            <a:pPr lvl="1"/>
            <a:r>
              <a:rPr lang="en-US" sz="1600" dirty="0"/>
              <a:t>This method should be protected virtual void by convention.</a:t>
            </a:r>
          </a:p>
          <a:p>
            <a:pPr lvl="2"/>
            <a:r>
              <a:rPr lang="en-US" dirty="0"/>
              <a:t>remember, a virtual method is a method that can be redefined in derived classes!</a:t>
            </a:r>
          </a:p>
          <a:p>
            <a:pPr lvl="1"/>
            <a:r>
              <a:rPr lang="en-US" sz="1600" dirty="0"/>
              <a:t>This method should have an “On” prefix in its name. In the method itself, we check if there are any subscribers and if there are, we call the event and pass on this as an argument, which is the current class, and null as the event arguments (for now).</a:t>
            </a:r>
          </a:p>
        </p:txBody>
      </p:sp>
    </p:spTree>
    <p:extLst>
      <p:ext uri="{BB962C8B-B14F-4D97-AF65-F5344CB8AC3E}">
        <p14:creationId xmlns:p14="http://schemas.microsoft.com/office/powerpoint/2010/main" val="20809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subscribing to the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913774" y="2367092"/>
            <a:ext cx="3893978" cy="3424107"/>
          </a:xfrm>
        </p:spPr>
        <p:txBody>
          <a:bodyPr>
            <a:normAutofit/>
          </a:bodyPr>
          <a:lstStyle/>
          <a:p>
            <a:r>
              <a:rPr lang="en-US" sz="1600" dirty="0"/>
              <a:t>We can subscribe to the event by using the += operator, and in our case, we’re subscribing to the FoodPrepared event, and using the OnFoodPrepared method of the AppService class to handle the event.</a:t>
            </a:r>
          </a:p>
          <a:p>
            <a:pPr lvl="1"/>
            <a:r>
              <a:rPr lang="en-US" sz="1600" dirty="0"/>
              <a:t>You can also Use the subtraction assignment operator (-=) to unsubscribe from an event.</a:t>
            </a:r>
          </a:p>
        </p:txBody>
      </p:sp>
      <p:pic>
        <p:nvPicPr>
          <p:cNvPr id="5" name="Picture 4">
            <a:extLst>
              <a:ext uri="{FF2B5EF4-FFF2-40B4-BE49-F238E27FC236}">
                <a16:creationId xmlns:a16="http://schemas.microsoft.com/office/drawing/2014/main" id="{3B73705B-3BDA-8042-B489-4BDBCF0D8AF7}"/>
              </a:ext>
            </a:extLst>
          </p:cNvPr>
          <p:cNvPicPr>
            <a:picLocks noChangeAspect="1"/>
          </p:cNvPicPr>
          <p:nvPr/>
        </p:nvPicPr>
        <p:blipFill>
          <a:blip r:embed="rId3"/>
          <a:stretch>
            <a:fillRect/>
          </a:stretch>
        </p:blipFill>
        <p:spPr>
          <a:xfrm>
            <a:off x="5536992" y="166935"/>
            <a:ext cx="5741232" cy="652412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44581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0" y="579768"/>
            <a:ext cx="4618345" cy="1400783"/>
          </a:xfrm>
        </p:spPr>
        <p:txBody>
          <a:bodyPr>
            <a:normAutofit/>
          </a:bodyPr>
          <a:lstStyle/>
          <a:p>
            <a:r>
              <a:rPr lang="en-US" dirty="0"/>
              <a:t>indexers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365134" y="2024194"/>
            <a:ext cx="4130666" cy="3424107"/>
          </a:xfrm>
        </p:spPr>
        <p:txBody>
          <a:bodyPr>
            <a:normAutofit/>
          </a:bodyPr>
          <a:lstStyle/>
          <a:p>
            <a:r>
              <a:rPr lang="en-US" b="1" dirty="0"/>
              <a:t>Indexers</a:t>
            </a:r>
            <a:r>
              <a:rPr lang="en-US" dirty="0"/>
              <a:t> allow instances of a class or struct to be indexed just like arrays. The indexed value can be set or retrieved without explicitly specifying a type or instance member. Indexers resemble properties, except that their accessors take parameters.</a:t>
            </a:r>
          </a:p>
        </p:txBody>
      </p:sp>
      <p:pic>
        <p:nvPicPr>
          <p:cNvPr id="6" name="Picture 5">
            <a:extLst>
              <a:ext uri="{FF2B5EF4-FFF2-40B4-BE49-F238E27FC236}">
                <a16:creationId xmlns:a16="http://schemas.microsoft.com/office/drawing/2014/main" id="{9F3E462A-D2EC-D441-A87E-5EF756B114D3}"/>
              </a:ext>
            </a:extLst>
          </p:cNvPr>
          <p:cNvPicPr>
            <a:picLocks noChangeAspect="1"/>
          </p:cNvPicPr>
          <p:nvPr/>
        </p:nvPicPr>
        <p:blipFill rotWithShape="1">
          <a:blip r:embed="rId2"/>
          <a:srcRect l="1" r="666" b="16092"/>
          <a:stretch/>
        </p:blipFill>
        <p:spPr>
          <a:xfrm>
            <a:off x="4678680" y="1280160"/>
            <a:ext cx="6789646" cy="454518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5" name="Content Placeholder 4">
            <a:extLst>
              <a:ext uri="{FF2B5EF4-FFF2-40B4-BE49-F238E27FC236}">
                <a16:creationId xmlns:a16="http://schemas.microsoft.com/office/drawing/2014/main" id="{E8D267AB-96E7-5545-AEFA-9CC0D33BB514}"/>
              </a:ext>
            </a:extLst>
          </p:cNvPr>
          <p:cNvSpPr txBox="1">
            <a:spLocks/>
          </p:cNvSpPr>
          <p:nvPr/>
        </p:nvSpPr>
        <p:spPr>
          <a:xfrm>
            <a:off x="3786827" y="392578"/>
            <a:ext cx="4618345" cy="1280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800" dirty="0"/>
              <a:t>(The</a:t>
            </a:r>
            <a:r>
              <a:rPr lang="en-US" sz="1800" b="1" dirty="0"/>
              <a:t> this </a:t>
            </a:r>
            <a:r>
              <a:rPr lang="en-US" sz="1800" dirty="0"/>
              <a:t>keyword in C# is used to refer to the current instance of the class.)</a:t>
            </a:r>
            <a:endParaRPr lang="en-US" sz="900" dirty="0"/>
          </a:p>
        </p:txBody>
      </p:sp>
    </p:spTree>
    <p:extLst>
      <p:ext uri="{BB962C8B-B14F-4D97-AF65-F5344CB8AC3E}">
        <p14:creationId xmlns:p14="http://schemas.microsoft.com/office/powerpoint/2010/main" val="2400922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Pointer Dog - Full Profile, History, and Care">
            <a:extLst>
              <a:ext uri="{FF2B5EF4-FFF2-40B4-BE49-F238E27FC236}">
                <a16:creationId xmlns:a16="http://schemas.microsoft.com/office/drawing/2014/main" id="{C8CC84F6-57C7-E748-9DD5-8AE728C99D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737520"/>
            <a:ext cx="4770219" cy="268324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890024" y="333562"/>
            <a:ext cx="6111865" cy="1596177"/>
          </a:xfrm>
        </p:spPr>
        <p:txBody>
          <a:bodyPr>
            <a:normAutofit/>
          </a:bodyPr>
          <a:lstStyle/>
          <a:p>
            <a:r>
              <a:rPr lang="en-US" sz="3200" dirty="0"/>
              <a:t>C</a:t>
            </a:r>
            <a:r>
              <a:rPr lang="en-US" sz="2000" dirty="0"/>
              <a:t># vs </a:t>
            </a:r>
            <a:r>
              <a:rPr lang="en-US" sz="3200" dirty="0"/>
              <a:t>c</a:t>
            </a:r>
            <a:r>
              <a:rPr lang="en-US" sz="2000" dirty="0"/>
              <a:t>++</a:t>
            </a:r>
            <a:r>
              <a:rPr lang="en-US" sz="3200" dirty="0"/>
              <a:t> Key differences: pointers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201882" y="1674421"/>
            <a:ext cx="5894118" cy="5094513"/>
          </a:xfrm>
        </p:spPr>
        <p:txBody>
          <a:bodyPr>
            <a:normAutofit fontScale="92500" lnSpcReduction="20000"/>
          </a:bodyPr>
          <a:lstStyle/>
          <a:p>
            <a:r>
              <a:rPr lang="en-US" dirty="0"/>
              <a:t>in c#, pointer types are not tracked by the default garbage collection mechanism. For the same reason, In C#, pointers can only be declared to hold the memory addresses of value types (and arrays, which is a reference type).</a:t>
            </a:r>
          </a:p>
          <a:p>
            <a:pPr lvl="1"/>
            <a:r>
              <a:rPr lang="en-US" dirty="0"/>
              <a:t>A data type is a </a:t>
            </a:r>
            <a:r>
              <a:rPr lang="en-US" b="1" dirty="0"/>
              <a:t>value type </a:t>
            </a:r>
            <a:r>
              <a:rPr lang="en-US" dirty="0"/>
              <a:t>if it holds a data value within its own memory space. It means the variables of these data types directly contain values. Some examples of value types are bool, byte, char, decimal, double, </a:t>
            </a:r>
            <a:r>
              <a:rPr lang="en-US" dirty="0" err="1"/>
              <a:t>enum</a:t>
            </a:r>
            <a:r>
              <a:rPr lang="en-US" dirty="0"/>
              <a:t>, float, and many more. </a:t>
            </a:r>
          </a:p>
          <a:p>
            <a:pPr lvl="1"/>
            <a:r>
              <a:rPr lang="en-US" dirty="0"/>
              <a:t>Unlike value types, a </a:t>
            </a:r>
            <a:r>
              <a:rPr lang="en-US" b="1" dirty="0"/>
              <a:t>reference type </a:t>
            </a:r>
            <a:r>
              <a:rPr lang="en-US" dirty="0"/>
              <a:t>doesn't store its value directly. Instead, it stores the address where the value is being stored. Some examples of reference types are strings, arrays, classes, and delegates. </a:t>
            </a:r>
          </a:p>
          <a:p>
            <a:pPr lvl="2"/>
            <a:endParaRPr lang="en-US" dirty="0"/>
          </a:p>
        </p:txBody>
      </p:sp>
    </p:spTree>
    <p:extLst>
      <p:ext uri="{BB962C8B-B14F-4D97-AF65-F5344CB8AC3E}">
        <p14:creationId xmlns:p14="http://schemas.microsoft.com/office/powerpoint/2010/main" val="1297799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C1DBEB6-D9C4-9943-87A3-40E4BACE04E6}"/>
              </a:ext>
            </a:extLst>
          </p:cNvPr>
          <p:cNvPicPr>
            <a:picLocks noChangeAspect="1"/>
          </p:cNvPicPr>
          <p:nvPr/>
        </p:nvPicPr>
        <p:blipFill>
          <a:blip r:embed="rId2"/>
          <a:stretch>
            <a:fillRect/>
          </a:stretch>
        </p:blipFill>
        <p:spPr>
          <a:xfrm>
            <a:off x="6417734" y="3268208"/>
            <a:ext cx="4770219" cy="162187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0" name="Picture 79">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6630025" cy="1596177"/>
          </a:xfrm>
        </p:spPr>
        <p:txBody>
          <a:bodyPr>
            <a:normAutofit/>
          </a:bodyPr>
          <a:lstStyle/>
          <a:p>
            <a:r>
              <a:rPr lang="en-US" sz="3200" dirty="0"/>
              <a:t>C</a:t>
            </a:r>
            <a:r>
              <a:rPr lang="en-US" sz="2000" dirty="0"/>
              <a:t># vs </a:t>
            </a:r>
            <a:r>
              <a:rPr lang="en-US" sz="3200" dirty="0"/>
              <a:t>c</a:t>
            </a:r>
            <a:r>
              <a:rPr lang="en-US" sz="2000" dirty="0"/>
              <a:t>++</a:t>
            </a:r>
            <a:r>
              <a:rPr lang="en-US" sz="3200" dirty="0"/>
              <a:t> Key differences: compiler warnings/errors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68136" y="2367092"/>
            <a:ext cx="5406132" cy="4021833"/>
          </a:xfrm>
        </p:spPr>
        <p:txBody>
          <a:bodyPr>
            <a:normAutofit fontScale="85000" lnSpcReduction="10000"/>
          </a:bodyPr>
          <a:lstStyle/>
          <a:p>
            <a:r>
              <a:rPr lang="en-US" dirty="0"/>
              <a:t>C++ shows the compiler warning after writing code and compiling them. But in C#, the programmer doesn’t need to worry about compiler warnings. The programmers are informed about errors instantly, thereby allowing them to proceed ahead.</a:t>
            </a:r>
          </a:p>
          <a:p>
            <a:r>
              <a:rPr lang="en-US" b="1" dirty="0"/>
              <a:t>Wait… so Can you cause damage to your computer with c++? </a:t>
            </a:r>
          </a:p>
          <a:p>
            <a:pPr lvl="1"/>
            <a:r>
              <a:rPr lang="en-US" dirty="0"/>
              <a:t>Not if you’re using a modern operating system; you can crash your own program as much as you like, but the OS will insulate everything else from it. This is called </a:t>
            </a:r>
            <a:r>
              <a:rPr lang="en-US" b="1" dirty="0"/>
              <a:t>process isolation</a:t>
            </a:r>
            <a:r>
              <a:rPr lang="en-US" dirty="0"/>
              <a:t>, and it’s a very good thing!</a:t>
            </a:r>
          </a:p>
        </p:txBody>
      </p:sp>
    </p:spTree>
    <p:extLst>
      <p:ext uri="{BB962C8B-B14F-4D97-AF65-F5344CB8AC3E}">
        <p14:creationId xmlns:p14="http://schemas.microsoft.com/office/powerpoint/2010/main" val="148154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C1DBEB6-D9C4-9943-87A3-40E4BACE04E6}"/>
              </a:ext>
            </a:extLst>
          </p:cNvPr>
          <p:cNvPicPr>
            <a:picLocks noChangeAspect="1"/>
          </p:cNvPicPr>
          <p:nvPr/>
        </p:nvPicPr>
        <p:blipFill>
          <a:blip r:embed="rId2"/>
          <a:stretch>
            <a:fillRect/>
          </a:stretch>
        </p:blipFill>
        <p:spPr>
          <a:xfrm>
            <a:off x="6417734" y="3268208"/>
            <a:ext cx="4770219" cy="162187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0" name="Picture 79">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6630025" cy="1596177"/>
          </a:xfrm>
        </p:spPr>
        <p:txBody>
          <a:bodyPr>
            <a:normAutofit/>
          </a:bodyPr>
          <a:lstStyle/>
          <a:p>
            <a:r>
              <a:rPr lang="en-US" sz="3200" dirty="0"/>
              <a:t>types of errors in </a:t>
            </a:r>
            <a:r>
              <a:rPr lang="en-US" sz="3200" dirty="0" err="1"/>
              <a:t>c#</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68136" y="2367092"/>
            <a:ext cx="5406132" cy="4021833"/>
          </a:xfrm>
        </p:spPr>
        <p:txBody>
          <a:bodyPr>
            <a:normAutofit fontScale="85000" lnSpcReduction="20000"/>
          </a:bodyPr>
          <a:lstStyle/>
          <a:p>
            <a:r>
              <a:rPr lang="en-US" b="1" dirty="0"/>
              <a:t>Syntax errors: </a:t>
            </a:r>
            <a:r>
              <a:rPr lang="en-US" dirty="0"/>
              <a:t>Syntax errors occur during development, when you make type mistake in code. For example, instead of writing while, you write WHILE then it will be a syntax error since C# is a case sensitive language.</a:t>
            </a:r>
          </a:p>
          <a:p>
            <a:r>
              <a:rPr lang="en-US" b="1" dirty="0"/>
              <a:t>Runtime errors (exceptions): </a:t>
            </a:r>
            <a:r>
              <a:rPr lang="en-US" dirty="0"/>
              <a:t>Runtime errors occur during execution of the program. These are also called exceptions. This can be caused due to improper user inputs, improper design logic or system errors.</a:t>
            </a:r>
          </a:p>
          <a:p>
            <a:r>
              <a:rPr lang="en-US" b="1" dirty="0"/>
              <a:t>Logical errors: </a:t>
            </a:r>
            <a:r>
              <a:rPr lang="en-US" dirty="0"/>
              <a:t>Logic errors occur when the program is written fine and runs, but it does not produce desired result. </a:t>
            </a:r>
          </a:p>
        </p:txBody>
      </p:sp>
    </p:spTree>
    <p:extLst>
      <p:ext uri="{BB962C8B-B14F-4D97-AF65-F5344CB8AC3E}">
        <p14:creationId xmlns:p14="http://schemas.microsoft.com/office/powerpoint/2010/main" val="218802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bject Oriented Programming | OOP Principles Explained With Example.">
            <a:extLst>
              <a:ext uri="{FF2B5EF4-FFF2-40B4-BE49-F238E27FC236}">
                <a16:creationId xmlns:a16="http://schemas.microsoft.com/office/drawing/2014/main" id="{6B600E21-9DD1-4042-A42E-D6C7EC040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42" b="32616"/>
          <a:stretch/>
        </p:blipFill>
        <p:spPr bwMode="auto">
          <a:xfrm>
            <a:off x="5445810" y="2210510"/>
            <a:ext cx="6023948" cy="2350083"/>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151480" y="345976"/>
            <a:ext cx="4294330" cy="1596177"/>
          </a:xfrm>
        </p:spPr>
        <p:txBody>
          <a:bodyPr anchor="b">
            <a:normAutofit/>
          </a:bodyPr>
          <a:lstStyle/>
          <a:p>
            <a:pPr algn="l"/>
            <a:r>
              <a:rPr lang="en-US" sz="3200"/>
              <a:t>object-oriented programming (OOP)</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68371" y="2377031"/>
            <a:ext cx="4294330" cy="4212612"/>
          </a:xfrm>
        </p:spPr>
        <p:txBody>
          <a:bodyPr>
            <a:normAutofit fontScale="62500" lnSpcReduction="20000"/>
          </a:bodyPr>
          <a:lstStyle/>
          <a:p>
            <a:r>
              <a:rPr lang="en-US" sz="2600" b="1"/>
              <a:t>Object-oriented programming (OOP) </a:t>
            </a:r>
            <a:r>
              <a:rPr lang="en-US" sz="2600"/>
              <a:t>refers to a type of computer programming (software design) in which programmers define the data type of a data structure, as well as the types of operations (functions) that can be applied to the data structure.</a:t>
            </a:r>
          </a:p>
          <a:p>
            <a:pPr lvl="1"/>
            <a:r>
              <a:rPr lang="en-US" sz="2600"/>
              <a:t>In this way, the data structure becomes an object that includes both data and functions. In addition, programmers can create relationships between one object and another. For example, objects can inherit characteristics from other objects.</a:t>
            </a:r>
          </a:p>
          <a:p>
            <a:endParaRPr lang="en-US" sz="1800" dirty="0"/>
          </a:p>
        </p:txBody>
      </p:sp>
    </p:spTree>
    <p:extLst>
      <p:ext uri="{BB962C8B-B14F-4D97-AF65-F5344CB8AC3E}">
        <p14:creationId xmlns:p14="http://schemas.microsoft.com/office/powerpoint/2010/main" val="28332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55805B-C87C-8347-8100-FD85CF42C95F}"/>
              </a:ext>
            </a:extLst>
          </p:cNvPr>
          <p:cNvPicPr>
            <a:picLocks noChangeAspect="1"/>
          </p:cNvPicPr>
          <p:nvPr/>
        </p:nvPicPr>
        <p:blipFill>
          <a:blip r:embed="rId2"/>
          <a:stretch>
            <a:fillRect/>
          </a:stretch>
        </p:blipFill>
        <p:spPr>
          <a:xfrm>
            <a:off x="6417734" y="2457270"/>
            <a:ext cx="4770219" cy="324374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2275435" y="650757"/>
            <a:ext cx="9359973" cy="1596177"/>
          </a:xfrm>
        </p:spPr>
        <p:txBody>
          <a:bodyPr>
            <a:normAutofit/>
          </a:bodyPr>
          <a:lstStyle/>
          <a:p>
            <a:pPr algn="l"/>
            <a:r>
              <a:rPr lang="en-US" sz="3200" dirty="0"/>
              <a:t>var</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pPr>
              <a:lnSpc>
                <a:spcPct val="110000"/>
              </a:lnSpc>
            </a:pPr>
            <a:r>
              <a:rPr lang="en-US" sz="1800" dirty="0"/>
              <a:t>Local variables can be declared without giving an explicit type. The </a:t>
            </a:r>
            <a:r>
              <a:rPr lang="en-US" sz="1800" b="1" dirty="0"/>
              <a:t>var</a:t>
            </a:r>
            <a:r>
              <a:rPr lang="en-US" sz="1800" dirty="0"/>
              <a:t> keyword instructs the compiler to infer the type of the variable from the expression on the right side of the initialization statement.</a:t>
            </a:r>
          </a:p>
        </p:txBody>
      </p:sp>
      <p:sp>
        <p:nvSpPr>
          <p:cNvPr id="13" name="Content Placeholder 2">
            <a:extLst>
              <a:ext uri="{FF2B5EF4-FFF2-40B4-BE49-F238E27FC236}">
                <a16:creationId xmlns:a16="http://schemas.microsoft.com/office/drawing/2014/main" id="{95FF15EC-7970-924E-89B7-F529281C6D1B}"/>
              </a:ext>
            </a:extLst>
          </p:cNvPr>
          <p:cNvSpPr txBox="1">
            <a:spLocks/>
          </p:cNvSpPr>
          <p:nvPr/>
        </p:nvSpPr>
        <p:spPr>
          <a:xfrm>
            <a:off x="6688041" y="2016850"/>
            <a:ext cx="4528932" cy="206229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nSpc>
                <a:spcPct val="110000"/>
              </a:lnSpc>
              <a:buNone/>
            </a:pPr>
            <a:r>
              <a:rPr lang="en-US" sz="1800" dirty="0"/>
              <a:t>Some examples of the var keyword: </a:t>
            </a:r>
          </a:p>
        </p:txBody>
      </p:sp>
    </p:spTree>
    <p:extLst>
      <p:ext uri="{BB962C8B-B14F-4D97-AF65-F5344CB8AC3E}">
        <p14:creationId xmlns:p14="http://schemas.microsoft.com/office/powerpoint/2010/main" val="216229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55805B-C87C-8347-8100-FD85CF42C95F}"/>
              </a:ext>
            </a:extLst>
          </p:cNvPr>
          <p:cNvPicPr>
            <a:picLocks noChangeAspect="1"/>
          </p:cNvPicPr>
          <p:nvPr/>
        </p:nvPicPr>
        <p:blipFill>
          <a:blip r:embed="rId2"/>
          <a:srcRect l="3785" r="3785"/>
          <a:stretch/>
        </p:blipFill>
        <p:spPr>
          <a:xfrm>
            <a:off x="6281479" y="2414201"/>
            <a:ext cx="4770219" cy="3243748"/>
          </a:xfrm>
          <a:prstGeom prst="roundRect">
            <a:avLst>
              <a:gd name="adj" fmla="val 6220"/>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2185983" y="680358"/>
            <a:ext cx="9359973" cy="1596177"/>
          </a:xfrm>
        </p:spPr>
        <p:txBody>
          <a:bodyPr>
            <a:normAutofit/>
          </a:bodyPr>
          <a:lstStyle/>
          <a:p>
            <a:pPr algn="l"/>
            <a:r>
              <a:rPr lang="en-US" sz="3200" dirty="0"/>
              <a:t>List&lt;T&gt;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pPr>
              <a:lnSpc>
                <a:spcPct val="110000"/>
              </a:lnSpc>
            </a:pPr>
            <a:r>
              <a:rPr lang="en-US" sz="1800" b="0" i="0" dirty="0">
                <a:effectLst/>
              </a:rPr>
              <a:t>A </a:t>
            </a:r>
            <a:r>
              <a:rPr lang="en-US" sz="1800" b="1" i="0" dirty="0">
                <a:effectLst/>
              </a:rPr>
              <a:t>List&lt;T&gt; </a:t>
            </a:r>
            <a:r>
              <a:rPr lang="en-US" sz="1800" b="0" i="0" dirty="0">
                <a:effectLst/>
              </a:rPr>
              <a:t>Represents a strongly typed list of objects that can be accessed by index. Provides methods to search, sort, and manipulate lists.</a:t>
            </a:r>
            <a:endParaRPr lang="en-US" dirty="0"/>
          </a:p>
        </p:txBody>
      </p:sp>
    </p:spTree>
    <p:extLst>
      <p:ext uri="{BB962C8B-B14F-4D97-AF65-F5344CB8AC3E}">
        <p14:creationId xmlns:p14="http://schemas.microsoft.com/office/powerpoint/2010/main" val="171994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C3C88B08-0E18-8849-83B1-F03222E59DD7}"/>
              </a:ext>
            </a:extLst>
          </p:cNvPr>
          <p:cNvPicPr>
            <a:picLocks noChangeAspect="1"/>
          </p:cNvPicPr>
          <p:nvPr/>
        </p:nvPicPr>
        <p:blipFill>
          <a:blip r:embed="rId3"/>
          <a:stretch>
            <a:fillRect/>
          </a:stretch>
        </p:blipFill>
        <p:spPr>
          <a:xfrm>
            <a:off x="7246686" y="3289728"/>
            <a:ext cx="4623582" cy="1444869"/>
          </a:xfrm>
          <a:prstGeom prst="rect">
            <a:avLst/>
          </a:prstGeom>
          <a:scene3d>
            <a:camera prst="orthographicFront"/>
            <a:lightRig rig="threePt" dir="t">
              <a:rot lat="0" lon="0" rev="2700000"/>
            </a:lightRig>
          </a:scene3d>
          <a:sp3d contourW="6350">
            <a:bevelT h="38100"/>
            <a:contourClr>
              <a:srgbClr val="C0C0C0"/>
            </a:contourClr>
          </a:sp3d>
        </p:spPr>
      </p:pic>
      <p:pic>
        <p:nvPicPr>
          <p:cNvPr id="6" name="Picture 5" descr="Text&#10;&#10;Description automatically generated with medium confidence">
            <a:extLst>
              <a:ext uri="{FF2B5EF4-FFF2-40B4-BE49-F238E27FC236}">
                <a16:creationId xmlns:a16="http://schemas.microsoft.com/office/drawing/2014/main" id="{021158D3-DC2F-4040-B9CE-4465CE91D30F}"/>
              </a:ext>
            </a:extLst>
          </p:cNvPr>
          <p:cNvPicPr>
            <a:picLocks noChangeAspect="1"/>
          </p:cNvPicPr>
          <p:nvPr/>
        </p:nvPicPr>
        <p:blipFill>
          <a:blip r:embed="rId4"/>
          <a:stretch>
            <a:fillRect/>
          </a:stretch>
        </p:blipFill>
        <p:spPr>
          <a:xfrm>
            <a:off x="7307213" y="1870860"/>
            <a:ext cx="4563055" cy="992463"/>
          </a:xfrm>
          <a:prstGeom prst="rect">
            <a:avLst/>
          </a:prstGeom>
          <a:scene3d>
            <a:camera prst="orthographicFront"/>
            <a:lightRig rig="threePt" dir="t">
              <a:rot lat="0" lon="0" rev="2700000"/>
            </a:lightRig>
          </a:scene3d>
          <a:sp3d contourW="6350">
            <a:bevelT h="38100"/>
            <a:contourClr>
              <a:srgbClr val="C0C0C0"/>
            </a:contourClr>
          </a:sp3d>
        </p:spPr>
      </p:pic>
      <p:pic>
        <p:nvPicPr>
          <p:cNvPr id="121" name="Picture 12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054065" y="2367092"/>
            <a:ext cx="5855415" cy="3847444"/>
          </a:xfrm>
        </p:spPr>
        <p:txBody>
          <a:bodyPr>
            <a:normAutofit/>
          </a:bodyPr>
          <a:lstStyle/>
          <a:p>
            <a:r>
              <a:rPr lang="en-US" b="1" dirty="0"/>
              <a:t>Static</a:t>
            </a:r>
            <a:r>
              <a:rPr lang="en-US" dirty="0"/>
              <a:t>, in C#, is a keyword that can be used to declare a member </a:t>
            </a:r>
            <a:r>
              <a:rPr lang="en-US" i="1" dirty="0"/>
              <a:t>of a type </a:t>
            </a:r>
            <a:r>
              <a:rPr lang="en-US" dirty="0"/>
              <a:t>so that it is specific to that type. The static modifier can be used with a class, field, method, property, event, constructor and more ... It is mostly used when the data and behavior of a class do not depend on object identity.</a:t>
            </a:r>
          </a:p>
        </p:txBody>
      </p:sp>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54064" y="618517"/>
            <a:ext cx="5855416" cy="1596177"/>
          </a:xfrm>
        </p:spPr>
        <p:txBody>
          <a:bodyPr>
            <a:normAutofit/>
          </a:bodyPr>
          <a:lstStyle/>
          <a:p>
            <a:r>
              <a:rPr lang="en-US" sz="3200" dirty="0"/>
              <a:t>static</a:t>
            </a:r>
          </a:p>
        </p:txBody>
      </p:sp>
    </p:spTree>
    <p:extLst>
      <p:ext uri="{BB962C8B-B14F-4D97-AF65-F5344CB8AC3E}">
        <p14:creationId xmlns:p14="http://schemas.microsoft.com/office/powerpoint/2010/main" val="264919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3D1CB0F-5636-9847-B835-16EBDDDB1DDA}"/>
              </a:ext>
            </a:extLst>
          </p:cNvPr>
          <p:cNvPicPr>
            <a:picLocks noChangeAspect="1"/>
          </p:cNvPicPr>
          <p:nvPr/>
        </p:nvPicPr>
        <p:blipFill>
          <a:blip r:embed="rId2"/>
          <a:stretch>
            <a:fillRect/>
          </a:stretch>
        </p:blipFill>
        <p:spPr>
          <a:xfrm>
            <a:off x="7921995" y="1845808"/>
            <a:ext cx="3813118" cy="2497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7" name="Picture 11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36966" y="363924"/>
            <a:ext cx="5009947" cy="1100953"/>
          </a:xfrm>
        </p:spPr>
        <p:txBody>
          <a:bodyPr>
            <a:normAutofit/>
          </a:bodyPr>
          <a:lstStyle/>
          <a:p>
            <a:r>
              <a:rPr lang="en-US" sz="3200" dirty="0"/>
              <a:t>readonly in fields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08621" y="2010761"/>
            <a:ext cx="6738222" cy="5029200"/>
          </a:xfrm>
        </p:spPr>
        <p:txBody>
          <a:bodyPr>
            <a:normAutofit/>
          </a:bodyPr>
          <a:lstStyle/>
          <a:p>
            <a:r>
              <a:rPr lang="en-US" sz="1800" dirty="0"/>
              <a:t>In a field declaration, </a:t>
            </a:r>
            <a:r>
              <a:rPr lang="en-US" sz="1800" b="1" dirty="0"/>
              <a:t>readonly</a:t>
            </a:r>
            <a:r>
              <a:rPr lang="en-US" sz="1800" dirty="0"/>
              <a:t> indicates that assignment to the field can only occur as part of the declaration or in a constructor in the same class. </a:t>
            </a:r>
          </a:p>
          <a:p>
            <a:r>
              <a:rPr lang="en-US" sz="1800" dirty="0"/>
              <a:t>A readonly field can't be assigned after the constructor exits. This rule has different implications for value types and reference types:</a:t>
            </a:r>
          </a:p>
          <a:p>
            <a:pPr lvl="1"/>
            <a:r>
              <a:rPr lang="en-US" dirty="0"/>
              <a:t>Because value types directly contain their data, a field that is a readonly value type is </a:t>
            </a:r>
            <a:r>
              <a:rPr lang="en-US" b="1" dirty="0"/>
              <a:t>immutable </a:t>
            </a:r>
            <a:r>
              <a:rPr lang="en-US" dirty="0"/>
              <a:t>(meaning that it can not be changed after it has been created). </a:t>
            </a:r>
          </a:p>
        </p:txBody>
      </p:sp>
    </p:spTree>
    <p:extLst>
      <p:ext uri="{BB962C8B-B14F-4D97-AF65-F5344CB8AC3E}">
        <p14:creationId xmlns:p14="http://schemas.microsoft.com/office/powerpoint/2010/main" val="3415843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E20CED1B-E66E-4449-8AEA-9F992548DD7D}"/>
              </a:ext>
            </a:extLst>
          </p:cNvPr>
          <p:cNvPicPr>
            <a:picLocks noChangeAspect="1"/>
          </p:cNvPicPr>
          <p:nvPr/>
        </p:nvPicPr>
        <p:blipFill>
          <a:blip r:embed="rId2"/>
          <a:stretch>
            <a:fillRect/>
          </a:stretch>
        </p:blipFill>
        <p:spPr>
          <a:xfrm>
            <a:off x="156026" y="2061596"/>
            <a:ext cx="5939974" cy="302938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6417733" y="618517"/>
            <a:ext cx="4860494" cy="1596177"/>
          </a:xfrm>
        </p:spPr>
        <p:txBody>
          <a:bodyPr>
            <a:normAutofit/>
          </a:bodyPr>
          <a:lstStyle/>
          <a:p>
            <a:r>
              <a:rPr lang="en-US"/>
              <a:t>attributes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6417399" y="2367092"/>
            <a:ext cx="4860201" cy="3424107"/>
          </a:xfrm>
        </p:spPr>
        <p:txBody>
          <a:bodyPr>
            <a:normAutofit fontScale="92500"/>
          </a:bodyPr>
          <a:lstStyle/>
          <a:p>
            <a:pPr>
              <a:lnSpc>
                <a:spcPct val="110000"/>
              </a:lnSpc>
            </a:pPr>
            <a:r>
              <a:rPr lang="en-US" sz="1500" dirty="0"/>
              <a:t>Attributes provide a powerful method of associating metadata, or declarative information, with assemblies, types, methods, properties, and so forth. </a:t>
            </a:r>
          </a:p>
          <a:p>
            <a:pPr>
              <a:lnSpc>
                <a:spcPct val="110000"/>
              </a:lnSpc>
            </a:pPr>
            <a:r>
              <a:rPr lang="en-US" sz="1500" dirty="0"/>
              <a:t>Attributes can be placed on almost any declaration, though a specific attribute might restrict the types of declarations on which it is valid. In C#, you specify an attribute by placing the name of the attribute enclosed in square brackets ([]) above the declaration of the entity to which it applies.</a:t>
            </a:r>
          </a:p>
          <a:p>
            <a:pPr>
              <a:lnSpc>
                <a:spcPct val="110000"/>
              </a:lnSpc>
            </a:pPr>
            <a:r>
              <a:rPr lang="en-US" sz="1500" dirty="0"/>
              <a:t>You can even make your own attribute by creating a class that is a child of the attribute class!</a:t>
            </a:r>
          </a:p>
        </p:txBody>
      </p:sp>
    </p:spTree>
    <p:extLst>
      <p:ext uri="{BB962C8B-B14F-4D97-AF65-F5344CB8AC3E}">
        <p14:creationId xmlns:p14="http://schemas.microsoft.com/office/powerpoint/2010/main" val="277868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10364451" cy="1596177"/>
          </a:xfrm>
        </p:spPr>
        <p:txBody>
          <a:bodyPr>
            <a:normAutofit/>
          </a:bodyPr>
          <a:lstStyle/>
          <a:p>
            <a:r>
              <a:rPr lang="en-US" b="1" dirty="0"/>
              <a:t>activity # 4</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6096626" cy="3424107"/>
          </a:xfrm>
        </p:spPr>
        <p:txBody>
          <a:bodyPr>
            <a:normAutofit fontScale="92500" lnSpcReduction="10000"/>
          </a:bodyPr>
          <a:lstStyle/>
          <a:p>
            <a:r>
              <a:rPr lang="en-US" dirty="0"/>
              <a:t>create a console app with a class that has an interface and push it to a git repo! Send me the link to the repository when done. </a:t>
            </a:r>
          </a:p>
          <a:p>
            <a:pPr lvl="1"/>
            <a:r>
              <a:rPr lang="en-US" dirty="0"/>
              <a:t>your class should have at least one </a:t>
            </a:r>
            <a:r>
              <a:rPr lang="en-US" b="1" dirty="0"/>
              <a:t>interface </a:t>
            </a:r>
            <a:r>
              <a:rPr lang="en-US" dirty="0"/>
              <a:t>and </a:t>
            </a:r>
            <a:r>
              <a:rPr lang="en-US" b="1" dirty="0"/>
              <a:t>three different </a:t>
            </a:r>
            <a:r>
              <a:rPr lang="en-US" b="1" dirty="0">
                <a:solidFill>
                  <a:srgbClr val="FF0000"/>
                </a:solidFill>
              </a:rPr>
              <a:t>types</a:t>
            </a:r>
            <a:r>
              <a:rPr lang="en-US" b="1" dirty="0"/>
              <a:t> of properties.</a:t>
            </a:r>
          </a:p>
          <a:p>
            <a:pPr lvl="1"/>
            <a:r>
              <a:rPr lang="en-US" dirty="0"/>
              <a:t>the interface (and therefore, your class) should have at least three out of these four things:</a:t>
            </a:r>
          </a:p>
          <a:p>
            <a:pPr lvl="2"/>
            <a:r>
              <a:rPr lang="en-US" dirty="0"/>
              <a:t>instance methods, properties, events, indexers.</a:t>
            </a:r>
          </a:p>
          <a:p>
            <a:r>
              <a:rPr lang="en-US" dirty="0"/>
              <a:t>Make sure you have an instance of this class in main!</a:t>
            </a:r>
          </a:p>
        </p:txBody>
      </p:sp>
      <p:pic>
        <p:nvPicPr>
          <p:cNvPr id="1026" name="Picture 2" descr="I Wear Glasses So I Can C# Funny Computer Programmer Unisex T-Shirt |  Amazon.com">
            <a:extLst>
              <a:ext uri="{FF2B5EF4-FFF2-40B4-BE49-F238E27FC236}">
                <a16:creationId xmlns:a16="http://schemas.microsoft.com/office/drawing/2014/main" id="{5738BE22-CD0C-BE4D-A6A6-687C8ED4CC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23776"/>
          <a:stretch/>
        </p:blipFill>
        <p:spPr bwMode="auto">
          <a:xfrm>
            <a:off x="7370064" y="2505456"/>
            <a:ext cx="3494466" cy="293522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1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bject Oriented Programming | OOP Principles Explained With Example.">
            <a:extLst>
              <a:ext uri="{FF2B5EF4-FFF2-40B4-BE49-F238E27FC236}">
                <a16:creationId xmlns:a16="http://schemas.microsoft.com/office/drawing/2014/main" id="{6B600E21-9DD1-4042-A42E-D6C7EC040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42" b="32616"/>
          <a:stretch/>
        </p:blipFill>
        <p:spPr bwMode="auto">
          <a:xfrm>
            <a:off x="5806931" y="2253958"/>
            <a:ext cx="6023948" cy="2350083"/>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545196" y="307167"/>
            <a:ext cx="5009946" cy="1596177"/>
          </a:xfrm>
        </p:spPr>
        <p:txBody>
          <a:bodyPr anchor="b">
            <a:normAutofit/>
          </a:bodyPr>
          <a:lstStyle/>
          <a:p>
            <a:pPr algn="l"/>
            <a:r>
              <a:rPr lang="en-US" sz="3200" dirty="0"/>
              <a:t>basic object-oriented programming concepts </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78904" y="2146822"/>
            <a:ext cx="5266906" cy="4404011"/>
          </a:xfrm>
        </p:spPr>
        <p:txBody>
          <a:bodyPr>
            <a:normAutofit/>
          </a:bodyPr>
          <a:lstStyle/>
          <a:p>
            <a:r>
              <a:rPr lang="en-US" sz="1600" dirty="0"/>
              <a:t>Abstraction: The process of "showing" only essential attributes and "hiding" unnecessary information.</a:t>
            </a:r>
          </a:p>
          <a:p>
            <a:r>
              <a:rPr lang="en-US" sz="1600" dirty="0"/>
              <a:t>Encapsulation: the bundling of data, along with the methods that operate on that data, into a single unit. (A class!)</a:t>
            </a:r>
          </a:p>
          <a:p>
            <a:r>
              <a:rPr lang="en-US" sz="1600" dirty="0"/>
              <a:t>Inheritance:  basing an object or class upon another object or class, retaining similar implementation. a feature that represents the “is a” relationship between different classes.</a:t>
            </a:r>
          </a:p>
          <a:p>
            <a:r>
              <a:rPr lang="en-US" sz="1600" dirty="0"/>
              <a:t> Polymorphism: A programming language’s ability to process objects differently depending on their data type or class.</a:t>
            </a:r>
            <a:endParaRPr lang="en-US" sz="1200" dirty="0"/>
          </a:p>
        </p:txBody>
      </p:sp>
    </p:spTree>
    <p:extLst>
      <p:ext uri="{BB962C8B-B14F-4D97-AF65-F5344CB8AC3E}">
        <p14:creationId xmlns:p14="http://schemas.microsoft.com/office/powerpoint/2010/main" val="305379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33% OFF C# Development Fundamentals Learning Path | Pluralsight">
            <a:extLst>
              <a:ext uri="{FF2B5EF4-FFF2-40B4-BE49-F238E27FC236}">
                <a16:creationId xmlns:a16="http://schemas.microsoft.com/office/drawing/2014/main" id="{7DBEA03A-9D14-564B-B86A-E58EF99954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68" t="18283" r="20867" b="18998"/>
          <a:stretch/>
        </p:blipFill>
        <p:spPr bwMode="auto">
          <a:xfrm>
            <a:off x="7041778" y="1782337"/>
            <a:ext cx="3311611" cy="3540462"/>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62057" y="197708"/>
            <a:ext cx="3893976" cy="1596177"/>
          </a:xfrm>
        </p:spPr>
        <p:txBody>
          <a:bodyPr anchor="b">
            <a:normAutofit/>
          </a:bodyPr>
          <a:lstStyle/>
          <a:p>
            <a:r>
              <a:rPr lang="en-US" sz="3200" dirty="0"/>
              <a:t>C</a:t>
            </a:r>
            <a:r>
              <a:rPr lang="en-US" sz="2000" dirty="0"/>
              <a:t>#</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3" y="2137719"/>
            <a:ext cx="5758876" cy="4522573"/>
          </a:xfrm>
        </p:spPr>
        <p:txBody>
          <a:bodyPr>
            <a:normAutofit/>
          </a:bodyPr>
          <a:lstStyle/>
          <a:p>
            <a:r>
              <a:rPr lang="en-US" sz="1800" dirty="0"/>
              <a:t>C# was developed by Microsoft in 2002. Microsoft introduced C# along with the .NET Framework and Visual Studio, both of which were closed-source.</a:t>
            </a:r>
            <a:endParaRPr lang="en-US" dirty="0"/>
          </a:p>
          <a:p>
            <a:r>
              <a:rPr lang="en-US" sz="1800" dirty="0"/>
              <a:t>C# is considered an object-oriented programming language, but is also considered to be </a:t>
            </a:r>
            <a:r>
              <a:rPr lang="en-US" sz="1800" b="1" dirty="0"/>
              <a:t>component-oriented</a:t>
            </a:r>
            <a:r>
              <a:rPr lang="en-US" sz="1800" dirty="0"/>
              <a:t>. </a:t>
            </a:r>
          </a:p>
          <a:p>
            <a:r>
              <a:rPr lang="en-US" sz="1800" b="1" dirty="0"/>
              <a:t>C++ is now considered a low-level programming language (this is widely debated!) </a:t>
            </a:r>
            <a:r>
              <a:rPr lang="en-US" sz="1800" dirty="0"/>
              <a:t>that adds object-oriented features to its base language C whereas </a:t>
            </a:r>
            <a:r>
              <a:rPr lang="en-US" sz="1800" b="1" dirty="0"/>
              <a:t>C# is a high-level programming language. </a:t>
            </a:r>
          </a:p>
        </p:txBody>
      </p:sp>
    </p:spTree>
    <p:extLst>
      <p:ext uri="{BB962C8B-B14F-4D97-AF65-F5344CB8AC3E}">
        <p14:creationId xmlns:p14="http://schemas.microsoft.com/office/powerpoint/2010/main" val="15183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20EF05B-48CD-41DE-82FE-C25A5A300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12">
            <a:extLst>
              <a:ext uri="{FF2B5EF4-FFF2-40B4-BE49-F238E27FC236}">
                <a16:creationId xmlns:a16="http://schemas.microsoft.com/office/drawing/2014/main" id="{C9DFF8EB-B522-4773-B8CF-C10622C1F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1506" name="Picture 2" descr="Component-based software engineering - Wikipedia">
            <a:extLst>
              <a:ext uri="{FF2B5EF4-FFF2-40B4-BE49-F238E27FC236}">
                <a16:creationId xmlns:a16="http://schemas.microsoft.com/office/drawing/2014/main" id="{3D0D8D33-C68B-2243-B05E-2A0B0CF40B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20" r="-5" b="2286"/>
          <a:stretch/>
        </p:blipFill>
        <p:spPr bwMode="auto">
          <a:xfrm>
            <a:off x="7756448" y="1349992"/>
            <a:ext cx="3155366" cy="40147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6EA99E25-F57B-4182-929C-D5A100153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5910272" cy="1596177"/>
          </a:xfrm>
        </p:spPr>
        <p:txBody>
          <a:bodyPr>
            <a:normAutofit/>
          </a:bodyPr>
          <a:lstStyle/>
          <a:p>
            <a:r>
              <a:rPr lang="en-US" sz="3200" dirty="0"/>
              <a:t>component-oriented programming (COP)</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78130" y="2367092"/>
            <a:ext cx="6645919" cy="4490908"/>
          </a:xfrm>
        </p:spPr>
        <p:txBody>
          <a:bodyPr>
            <a:normAutofit/>
          </a:bodyPr>
          <a:lstStyle/>
          <a:p>
            <a:pPr>
              <a:lnSpc>
                <a:spcPct val="110000"/>
              </a:lnSpc>
            </a:pPr>
            <a:r>
              <a:rPr lang="en-US" sz="1400" dirty="0"/>
              <a:t>Component-oriented programming is a technique of developing software applications by combining pre-existing and new components, much the same way automobiles are built from other components. Software components are self-contained, self-describing packages of functionality containing definitions of types that expose both behavior and data.</a:t>
            </a:r>
          </a:p>
          <a:p>
            <a:pPr>
              <a:lnSpc>
                <a:spcPct val="110000"/>
              </a:lnSpc>
            </a:pPr>
            <a:r>
              <a:rPr lang="en-US" sz="1400" dirty="0"/>
              <a:t>C# supports component-oriented programming through the concepts of properties, methods, events, and attributes (or metadata), allowing for self-contained and self-describing components of functionality.</a:t>
            </a:r>
          </a:p>
          <a:p>
            <a:pPr>
              <a:lnSpc>
                <a:spcPct val="110000"/>
              </a:lnSpc>
            </a:pPr>
            <a:r>
              <a:rPr lang="en-US" sz="1400" dirty="0"/>
              <a:t>In a nutshell, object-oriented programming focuses on the relationships between classes that are combined into one large binary executable, while component-oriented programming focuses on interchangeable code modules that work independently and don’t require you to be familiar with their inner workings to use them.</a:t>
            </a:r>
          </a:p>
        </p:txBody>
      </p:sp>
    </p:spTree>
    <p:extLst>
      <p:ext uri="{BB962C8B-B14F-4D97-AF65-F5344CB8AC3E}">
        <p14:creationId xmlns:p14="http://schemas.microsoft.com/office/powerpoint/2010/main" val="16266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4881542" cy="1596177"/>
          </a:xfrm>
        </p:spPr>
        <p:txBody>
          <a:bodyPr anchor="b">
            <a:normAutofit/>
          </a:bodyPr>
          <a:lstStyle/>
          <a:p>
            <a:pPr algn="l"/>
            <a:r>
              <a:rPr lang="en-US" sz="3200" dirty="0"/>
              <a:t>low-level programming </a:t>
            </a:r>
            <a:r>
              <a:rPr lang="en-US" sz="2400" dirty="0"/>
              <a:t>vs. </a:t>
            </a:r>
            <a:r>
              <a:rPr lang="en-US" sz="3200" dirty="0"/>
              <a:t>high-level programming</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83059" y="2412402"/>
            <a:ext cx="6450227" cy="4445598"/>
          </a:xfrm>
        </p:spPr>
        <p:txBody>
          <a:bodyPr>
            <a:noAutofit/>
          </a:bodyPr>
          <a:lstStyle/>
          <a:p>
            <a:r>
              <a:rPr lang="en-US" sz="1600" dirty="0"/>
              <a:t>A </a:t>
            </a:r>
            <a:r>
              <a:rPr lang="en-US" sz="1600" b="1" dirty="0"/>
              <a:t>low-level language</a:t>
            </a:r>
            <a:r>
              <a:rPr lang="en-US" sz="1600" dirty="0"/>
              <a:t> is machine-oriented. Low-level programs are generally expressed in terms of the machine operations that must be performed to carry out a task. This makes writing programs more difficult, as the algorithm must be specified in terms of the capabilities and specifications of the processor. Today, c and c++ are considered low-level languages due to a lack of memory management– but, again, this is widely debated!</a:t>
            </a:r>
          </a:p>
          <a:p>
            <a:r>
              <a:rPr lang="en-US" sz="1600" dirty="0"/>
              <a:t>Most programming languages that you will have heard of are high-level languages. A </a:t>
            </a:r>
            <a:r>
              <a:rPr lang="en-US" sz="1600" b="1" dirty="0"/>
              <a:t>high-level language</a:t>
            </a:r>
            <a:r>
              <a:rPr lang="en-US" sz="1600" dirty="0"/>
              <a:t> is one that is user-oriented in that it has been designed to make it straightforward for a programmer to convert an algorithm into program code.</a:t>
            </a:r>
            <a:br>
              <a:rPr lang="en-US" sz="1600" dirty="0"/>
            </a:br>
            <a:endParaRPr lang="en-US" sz="1600" dirty="0"/>
          </a:p>
        </p:txBody>
      </p:sp>
      <p:pic>
        <p:nvPicPr>
          <p:cNvPr id="5122" name="Picture 2" descr="Do high-level programming languages have more vulnerabilities or security  risks than low-level languages? - Information Security Stack Exchange">
            <a:extLst>
              <a:ext uri="{FF2B5EF4-FFF2-40B4-BE49-F238E27FC236}">
                <a16:creationId xmlns:a16="http://schemas.microsoft.com/office/drawing/2014/main" id="{77FB25EB-6A86-1647-915F-CE05753AA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286" y="2137625"/>
            <a:ext cx="5004486" cy="281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5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172" name="Picture 4" descr="Boy Cartoon Head 8 Transparent PNG &amp;amp; SVG Vector">
            <a:extLst>
              <a:ext uri="{FF2B5EF4-FFF2-40B4-BE49-F238E27FC236}">
                <a16:creationId xmlns:a16="http://schemas.microsoft.com/office/drawing/2014/main" id="{3EB26EBC-7AB8-4C4D-8C08-545EFF5B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55" y="3558058"/>
            <a:ext cx="3107038" cy="310703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a:extLst>
              <a:ext uri="{FF2B5EF4-FFF2-40B4-BE49-F238E27FC236}">
                <a16:creationId xmlns:a16="http://schemas.microsoft.com/office/drawing/2014/main" id="{66BC8E2D-8826-3A48-8A0A-D0E5D18B2B22}"/>
              </a:ext>
            </a:extLst>
          </p:cNvPr>
          <p:cNvSpPr/>
          <p:nvPr/>
        </p:nvSpPr>
        <p:spPr>
          <a:xfrm>
            <a:off x="1948937" y="98854"/>
            <a:ext cx="8686800" cy="395828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In the old days, C was considered a high-level language. Today, many engineers might laugh at that because C is so low level. C and C++ are now considered low-level languages because they have no automatic memory management. </a:t>
            </a:r>
          </a:p>
        </p:txBody>
      </p:sp>
    </p:spTree>
    <p:extLst>
      <p:ext uri="{BB962C8B-B14F-4D97-AF65-F5344CB8AC3E}">
        <p14:creationId xmlns:p14="http://schemas.microsoft.com/office/powerpoint/2010/main" val="1216616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218" name="Picture 2" descr="Cabeza png 2 » PNG Image">
            <a:extLst>
              <a:ext uri="{FF2B5EF4-FFF2-40B4-BE49-F238E27FC236}">
                <a16:creationId xmlns:a16="http://schemas.microsoft.com/office/drawing/2014/main" id="{7A45FB91-3489-514C-A01C-71A07CB31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087" y="3830597"/>
            <a:ext cx="2872259" cy="287225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ssembly language and machine code - Gary explains">
            <a:extLst>
              <a:ext uri="{FF2B5EF4-FFF2-40B4-BE49-F238E27FC236}">
                <a16:creationId xmlns:a16="http://schemas.microsoft.com/office/drawing/2014/main" id="{66BEAC76-DB90-2844-8E75-8BEDBB2D4A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81" b="6622"/>
          <a:stretch/>
        </p:blipFill>
        <p:spPr bwMode="auto">
          <a:xfrm>
            <a:off x="212808" y="3830597"/>
            <a:ext cx="5131025" cy="2872259"/>
          </a:xfrm>
          <a:prstGeom prst="rect">
            <a:avLst/>
          </a:prstGeom>
          <a:noFill/>
          <a:effectLst>
            <a:softEdge rad="126851"/>
          </a:effectLst>
          <a:extLst>
            <a:ext uri="{909E8E84-426E-40DD-AFC4-6F175D3DCCD1}">
              <a14:hiddenFill xmlns:a14="http://schemas.microsoft.com/office/drawing/2010/main">
                <a:solidFill>
                  <a:srgbClr val="FFFFFF"/>
                </a:solidFill>
              </a14:hiddenFill>
            </a:ext>
          </a:extLst>
        </p:spPr>
      </p:pic>
      <p:sp>
        <p:nvSpPr>
          <p:cNvPr id="6" name="Oval Callout 5">
            <a:extLst>
              <a:ext uri="{FF2B5EF4-FFF2-40B4-BE49-F238E27FC236}">
                <a16:creationId xmlns:a16="http://schemas.microsoft.com/office/drawing/2014/main" id="{95EA798C-0F89-E044-9271-9CDD98E5CE50}"/>
              </a:ext>
            </a:extLst>
          </p:cNvPr>
          <p:cNvSpPr/>
          <p:nvPr/>
        </p:nvSpPr>
        <p:spPr>
          <a:xfrm flipH="1">
            <a:off x="1752600" y="155144"/>
            <a:ext cx="8884507" cy="4287793"/>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Well, the definition of low-level has changed quite a bit since the inception of computer science. I would not qualify C as a low- or high-level language, but rather more like an intermediary language. The only true low-level programming is machine code or assembly language. Assembly language is as close as possible to what the CPU (the computer's processor) can execute, as it is literally a text translation of the binary code which the CPU understands. </a:t>
            </a:r>
          </a:p>
        </p:txBody>
      </p:sp>
      <p:sp>
        <p:nvSpPr>
          <p:cNvPr id="2" name="TextBox 1">
            <a:extLst>
              <a:ext uri="{FF2B5EF4-FFF2-40B4-BE49-F238E27FC236}">
                <a16:creationId xmlns:a16="http://schemas.microsoft.com/office/drawing/2014/main" id="{05ED44A6-4352-EB4A-9BDF-46FB013042C5}"/>
              </a:ext>
            </a:extLst>
          </p:cNvPr>
          <p:cNvSpPr txBox="1"/>
          <p:nvPr/>
        </p:nvSpPr>
        <p:spPr>
          <a:xfrm>
            <a:off x="0" y="5911675"/>
            <a:ext cx="2063578" cy="338554"/>
          </a:xfrm>
          <a:prstGeom prst="rect">
            <a:avLst/>
          </a:prstGeom>
          <a:noFill/>
        </p:spPr>
        <p:txBody>
          <a:bodyPr wrap="square" rtlCol="0">
            <a:spAutoFit/>
          </a:bodyPr>
          <a:lstStyle/>
          <a:p>
            <a:r>
              <a:rPr lang="en-US" sz="1600" dirty="0">
                <a:highlight>
                  <a:srgbClr val="FFFF00"/>
                </a:highlight>
              </a:rPr>
              <a:t>Assembly Language</a:t>
            </a:r>
          </a:p>
        </p:txBody>
      </p:sp>
      <p:sp>
        <p:nvSpPr>
          <p:cNvPr id="9" name="TextBox 8">
            <a:extLst>
              <a:ext uri="{FF2B5EF4-FFF2-40B4-BE49-F238E27FC236}">
                <a16:creationId xmlns:a16="http://schemas.microsoft.com/office/drawing/2014/main" id="{EDB2944C-5548-6641-AD37-B6922D1A4865}"/>
              </a:ext>
            </a:extLst>
          </p:cNvPr>
          <p:cNvSpPr txBox="1"/>
          <p:nvPr/>
        </p:nvSpPr>
        <p:spPr>
          <a:xfrm>
            <a:off x="4032422" y="5892107"/>
            <a:ext cx="2063578" cy="338554"/>
          </a:xfrm>
          <a:prstGeom prst="rect">
            <a:avLst/>
          </a:prstGeom>
          <a:noFill/>
        </p:spPr>
        <p:txBody>
          <a:bodyPr wrap="square" rtlCol="0">
            <a:spAutoFit/>
          </a:bodyPr>
          <a:lstStyle/>
          <a:p>
            <a:r>
              <a:rPr lang="en-US" sz="1600" dirty="0">
                <a:highlight>
                  <a:srgbClr val="FFFF00"/>
                </a:highlight>
              </a:rPr>
              <a:t>Machine Code</a:t>
            </a:r>
          </a:p>
        </p:txBody>
      </p:sp>
    </p:spTree>
    <p:extLst>
      <p:ext uri="{BB962C8B-B14F-4D97-AF65-F5344CB8AC3E}">
        <p14:creationId xmlns:p14="http://schemas.microsoft.com/office/powerpoint/2010/main" val="261881291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15727</TotalTime>
  <Words>2994</Words>
  <Application>Microsoft Macintosh PowerPoint</Application>
  <PresentationFormat>Widescreen</PresentationFormat>
  <Paragraphs>122</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Tw Cen MT</vt:lpstr>
      <vt:lpstr>Droplet</vt:lpstr>
      <vt:lpstr>C++ vs. C#</vt:lpstr>
      <vt:lpstr>C++</vt:lpstr>
      <vt:lpstr>object-oriented programming (OOP)</vt:lpstr>
      <vt:lpstr>basic object-oriented programming concepts </vt:lpstr>
      <vt:lpstr>C#</vt:lpstr>
      <vt:lpstr>component-oriented programming (COP)</vt:lpstr>
      <vt:lpstr>low-level programming vs. high-level programming</vt:lpstr>
      <vt:lpstr>PowerPoint Presentation</vt:lpstr>
      <vt:lpstr>PowerPoint Presentation</vt:lpstr>
      <vt:lpstr>PowerPoint Presentation</vt:lpstr>
      <vt:lpstr>C# vs c++ Key differences: namespaces, classes and methods</vt:lpstr>
      <vt:lpstr>C# vs c++ Key differences: compilation  </vt:lpstr>
      <vt:lpstr>what is a virtual machine (VM)?</vt:lpstr>
      <vt:lpstr>C# vs c++ Key differences: memory management</vt:lpstr>
      <vt:lpstr>C# vs c++ Key differences: inheritance</vt:lpstr>
      <vt:lpstr>interfaces</vt:lpstr>
      <vt:lpstr>properties</vt:lpstr>
      <vt:lpstr>events</vt:lpstr>
      <vt:lpstr>events</vt:lpstr>
      <vt:lpstr>example event in c#</vt:lpstr>
      <vt:lpstr>defining a delegate</vt:lpstr>
      <vt:lpstr>defining a delegate</vt:lpstr>
      <vt:lpstr>declaring an event</vt:lpstr>
      <vt:lpstr>raising the event</vt:lpstr>
      <vt:lpstr>subscribing to the event</vt:lpstr>
      <vt:lpstr>indexers</vt:lpstr>
      <vt:lpstr>C# vs c++ Key differences: pointers</vt:lpstr>
      <vt:lpstr>C# vs c++ Key differences: compiler warnings/errors</vt:lpstr>
      <vt:lpstr>types of errors in c#</vt:lpstr>
      <vt:lpstr>var</vt:lpstr>
      <vt:lpstr>List&lt;T&gt;</vt:lpstr>
      <vt:lpstr>static</vt:lpstr>
      <vt:lpstr>readonly in fields</vt:lpstr>
      <vt:lpstr>attributes</vt:lpstr>
      <vt:lpstr>activity #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vs. C#</dc:title>
  <dc:creator>Microsoft Office User</dc:creator>
  <cp:lastModifiedBy>Microsoft Office User</cp:lastModifiedBy>
  <cp:revision>91</cp:revision>
  <dcterms:created xsi:type="dcterms:W3CDTF">2021-12-26T23:48:40Z</dcterms:created>
  <dcterms:modified xsi:type="dcterms:W3CDTF">2022-09-27T01:27:59Z</dcterms:modified>
</cp:coreProperties>
</file>